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64" r:id="rId2"/>
    <p:sldId id="256" r:id="rId3"/>
    <p:sldId id="257" r:id="rId4"/>
    <p:sldId id="261" r:id="rId5"/>
    <p:sldId id="259" r:id="rId6"/>
    <p:sldId id="260" r:id="rId7"/>
    <p:sldId id="258"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3F25813-FD05-47E8-BBC7-2E87E7431A81}">
          <p14:sldIdLst>
            <p14:sldId id="264"/>
            <p14:sldId id="256"/>
            <p14:sldId id="257"/>
            <p14:sldId id="261"/>
            <p14:sldId id="259"/>
            <p14:sldId id="260"/>
            <p14:sldId id="258"/>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5638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303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088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9320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8890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0606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572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3132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6441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489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085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5794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564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667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1922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372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C764DE79-268F-4C1A-8933-263129D2AF90}" type="datetimeFigureOut">
              <a:rPr lang="en-US" smtClean="0"/>
              <a:t>9/25/2020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278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764DE79-268F-4C1A-8933-263129D2AF90}" type="datetimeFigureOut">
              <a:rPr lang="en-US" smtClean="0"/>
              <a:t>9/25/2020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17801413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922" y="231820"/>
            <a:ext cx="8676222" cy="3837904"/>
          </a:xfrm>
        </p:spPr>
        <p:txBody>
          <a:bodyPr>
            <a:normAutofit fontScale="90000"/>
          </a:body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sz="3600" dirty="0" smtClean="0">
                <a:solidFill>
                  <a:schemeClr val="tx1"/>
                </a:solidFill>
              </a:rPr>
              <a:t>‘Preparation of communication material’ </a:t>
            </a:r>
            <a:r>
              <a:rPr lang="en-US" sz="3600" dirty="0">
                <a:solidFill>
                  <a:schemeClr val="tx1"/>
                </a:solidFill>
              </a:rPr>
              <a:t> </a:t>
            </a:r>
            <a:r>
              <a:rPr lang="en-US" sz="3600" dirty="0" smtClean="0">
                <a:solidFill>
                  <a:schemeClr val="tx1"/>
                </a:solidFill>
              </a:rPr>
              <a:t>relating to Nep- 2020</a:t>
            </a:r>
            <a:br>
              <a:rPr lang="en-US" sz="3600" dirty="0" smtClean="0">
                <a:solidFill>
                  <a:schemeClr val="tx1"/>
                </a:solidFill>
              </a:rPr>
            </a:br>
            <a:r>
              <a:rPr lang="en-US" sz="3600" dirty="0">
                <a:solidFill>
                  <a:schemeClr val="tx1"/>
                </a:solidFill>
              </a:rPr>
              <a:t/>
            </a:r>
            <a:br>
              <a:rPr lang="en-US" sz="3600" dirty="0">
                <a:solidFill>
                  <a:schemeClr val="tx1"/>
                </a:solidFill>
              </a:rPr>
            </a:br>
            <a:r>
              <a:rPr lang="en-US" sz="5300" smtClean="0">
                <a:solidFill>
                  <a:schemeClr val="tx1"/>
                </a:solidFill>
              </a:rPr>
              <a:t>Adult Education</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endParaRPr lang="en-IN" dirty="0"/>
          </a:p>
        </p:txBody>
      </p:sp>
      <p:sp>
        <p:nvSpPr>
          <p:cNvPr id="3" name="Subtitle 2"/>
          <p:cNvSpPr>
            <a:spLocks noGrp="1"/>
          </p:cNvSpPr>
          <p:nvPr>
            <p:ph type="subTitle" idx="1"/>
          </p:nvPr>
        </p:nvSpPr>
        <p:spPr>
          <a:xfrm>
            <a:off x="1751012" y="3886200"/>
            <a:ext cx="4727061" cy="1905000"/>
          </a:xfrm>
        </p:spPr>
        <p:txBody>
          <a:bodyPr/>
          <a:lstStyle/>
          <a:p>
            <a:pPr algn="l"/>
            <a:r>
              <a:rPr lang="en-US" dirty="0" smtClean="0"/>
              <a:t>c. </a:t>
            </a:r>
            <a:r>
              <a:rPr lang="en-US" dirty="0" err="1" smtClean="0"/>
              <a:t>Lalhrilliana</a:t>
            </a:r>
            <a:r>
              <a:rPr lang="en-US" dirty="0" smtClean="0"/>
              <a:t> </a:t>
            </a:r>
          </a:p>
          <a:p>
            <a:pPr algn="l"/>
            <a:r>
              <a:rPr lang="en-US" dirty="0" smtClean="0"/>
              <a:t>Teacher </a:t>
            </a:r>
          </a:p>
          <a:p>
            <a:pPr algn="l"/>
            <a:r>
              <a:rPr lang="en-US" dirty="0" err="1" smtClean="0"/>
              <a:t>Govt</a:t>
            </a:r>
            <a:r>
              <a:rPr lang="en-US" dirty="0" smtClean="0"/>
              <a:t> middle school </a:t>
            </a:r>
          </a:p>
          <a:p>
            <a:pPr algn="l"/>
            <a:r>
              <a:rPr lang="en-US" dirty="0" err="1" smtClean="0"/>
              <a:t>Champhai</a:t>
            </a:r>
            <a:r>
              <a:rPr lang="en-US" dirty="0" smtClean="0"/>
              <a:t> </a:t>
            </a:r>
            <a:r>
              <a:rPr lang="en-US" dirty="0" err="1" smtClean="0"/>
              <a:t>mizoram</a:t>
            </a:r>
            <a:endParaRPr lang="en-IN" dirty="0"/>
          </a:p>
        </p:txBody>
      </p:sp>
    </p:spTree>
    <p:extLst>
      <p:ext uri="{BB962C8B-B14F-4D97-AF65-F5344CB8AC3E}">
        <p14:creationId xmlns:p14="http://schemas.microsoft.com/office/powerpoint/2010/main" val="297263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8724"/>
            <a:ext cx="9144000" cy="1028409"/>
          </a:xfrm>
        </p:spPr>
        <p:txBody>
          <a:bodyPr>
            <a:normAutofit/>
          </a:bodyPr>
          <a:lstStyle/>
          <a:p>
            <a:r>
              <a:rPr lang="en-US" dirty="0" smtClean="0">
                <a:solidFill>
                  <a:schemeClr val="tx1"/>
                </a:solidFill>
              </a:rPr>
              <a:t>ADULT EDUCATION</a:t>
            </a:r>
            <a:endParaRPr lang="en-IN" dirty="0">
              <a:solidFill>
                <a:schemeClr val="tx1"/>
              </a:solidFill>
            </a:endParaRPr>
          </a:p>
        </p:txBody>
      </p:sp>
      <p:sp>
        <p:nvSpPr>
          <p:cNvPr id="3" name="Subtitle 2"/>
          <p:cNvSpPr>
            <a:spLocks noGrp="1"/>
          </p:cNvSpPr>
          <p:nvPr>
            <p:ph type="subTitle" idx="1"/>
          </p:nvPr>
        </p:nvSpPr>
        <p:spPr>
          <a:xfrm>
            <a:off x="1614152" y="2752031"/>
            <a:ext cx="9144000" cy="3198007"/>
          </a:xfrm>
        </p:spPr>
        <p:txBody>
          <a:bodyPr>
            <a:noAutofit/>
          </a:bodyPr>
          <a:lstStyle/>
          <a:p>
            <a:pPr algn="l"/>
            <a:r>
              <a:rPr lang="en-US" sz="2800" dirty="0" smtClean="0"/>
              <a:t>	</a:t>
            </a:r>
            <a:r>
              <a:rPr lang="en-US" sz="2400" dirty="0" smtClean="0"/>
              <a:t>Adult Education is a practice in which adult engage in a systematic and sustained self educating activities in order to gain new forms of knowledge, skills, attitudes or values. </a:t>
            </a:r>
            <a:r>
              <a:rPr lang="en-US" sz="2400" dirty="0" smtClean="0"/>
              <a:t>It is </a:t>
            </a:r>
            <a:r>
              <a:rPr lang="en-US" sz="2400" dirty="0" smtClean="0"/>
              <a:t>also called continuing </a:t>
            </a:r>
            <a:r>
              <a:rPr lang="en-US" sz="2400" dirty="0" smtClean="0"/>
              <a:t>education, any </a:t>
            </a:r>
            <a:r>
              <a:rPr lang="en-US" sz="2400" dirty="0" smtClean="0"/>
              <a:t>form of learning undertaken by or provided for mature men and women</a:t>
            </a:r>
            <a:r>
              <a:rPr lang="en-US" sz="2800" dirty="0" smtClean="0"/>
              <a:t>.</a:t>
            </a:r>
            <a:endParaRPr lang="en-IN" sz="2800" dirty="0"/>
          </a:p>
        </p:txBody>
      </p:sp>
    </p:spTree>
    <p:extLst>
      <p:ext uri="{BB962C8B-B14F-4D97-AF65-F5344CB8AC3E}">
        <p14:creationId xmlns:p14="http://schemas.microsoft.com/office/powerpoint/2010/main" val="358488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0975" y="908573"/>
            <a:ext cx="6790006" cy="1024447"/>
          </a:xfrm>
        </p:spPr>
        <p:txBody>
          <a:bodyPr>
            <a:noAutofit/>
          </a:bodyPr>
          <a:lstStyle/>
          <a:p>
            <a:pPr algn="l"/>
            <a:r>
              <a:rPr lang="en-US" sz="4000" dirty="0" smtClean="0"/>
              <a:t>Types:</a:t>
            </a:r>
            <a:endParaRPr lang="en-IN" sz="4000" dirty="0"/>
          </a:p>
        </p:txBody>
      </p:sp>
      <p:sp>
        <p:nvSpPr>
          <p:cNvPr id="3" name="Content Placeholder 2"/>
          <p:cNvSpPr>
            <a:spLocks noGrp="1"/>
          </p:cNvSpPr>
          <p:nvPr>
            <p:ph type="subTitle" idx="1"/>
          </p:nvPr>
        </p:nvSpPr>
        <p:spPr>
          <a:xfrm>
            <a:off x="1524000" y="2396658"/>
            <a:ext cx="9144000" cy="3231409"/>
          </a:xfrm>
        </p:spPr>
        <p:txBody>
          <a:bodyPr>
            <a:normAutofit/>
          </a:bodyPr>
          <a:lstStyle/>
          <a:p>
            <a:pPr marL="342900" indent="-342900" algn="l">
              <a:buFont typeface="Arial" panose="020B0604020202020204" pitchFamily="34" charset="0"/>
              <a:buChar char="•"/>
            </a:pPr>
            <a:r>
              <a:rPr lang="en-US" sz="2400" dirty="0" smtClean="0"/>
              <a:t>Education for vocational, technical and professional </a:t>
            </a:r>
            <a:r>
              <a:rPr lang="en-US" sz="2400" dirty="0" smtClean="0"/>
              <a:t>competence.</a:t>
            </a:r>
            <a:endParaRPr lang="en-US" sz="2400" dirty="0" smtClean="0"/>
          </a:p>
          <a:p>
            <a:pPr marL="342900" indent="-342900" algn="l">
              <a:buFont typeface="Arial" panose="020B0604020202020204" pitchFamily="34" charset="0"/>
              <a:buChar char="•"/>
            </a:pPr>
            <a:r>
              <a:rPr lang="en-US" sz="2400" dirty="0" smtClean="0"/>
              <a:t>Education for Health, welfare and family living.</a:t>
            </a:r>
          </a:p>
          <a:p>
            <a:pPr marL="342900" indent="-342900" algn="l">
              <a:buFont typeface="Arial" panose="020B0604020202020204" pitchFamily="34" charset="0"/>
              <a:buChar char="•"/>
            </a:pPr>
            <a:r>
              <a:rPr lang="en-US" sz="2400" dirty="0" smtClean="0"/>
              <a:t>Education for civic, political and community competence.</a:t>
            </a:r>
          </a:p>
          <a:p>
            <a:pPr marL="342900" indent="-342900" algn="l">
              <a:buFont typeface="Arial" panose="020B0604020202020204" pitchFamily="34" charset="0"/>
              <a:buChar char="•"/>
            </a:pPr>
            <a:r>
              <a:rPr lang="en-US" sz="2400" dirty="0" smtClean="0"/>
              <a:t>Education for </a:t>
            </a:r>
            <a:r>
              <a:rPr lang="en-US" sz="2400" dirty="0" smtClean="0"/>
              <a:t>‘self fulfilment’.</a:t>
            </a:r>
            <a:endParaRPr lang="en-US" sz="2400" dirty="0" smtClean="0"/>
          </a:p>
          <a:p>
            <a:pPr marL="342900" indent="-342900" algn="l">
              <a:buFont typeface="Arial" panose="020B0604020202020204" pitchFamily="34" charset="0"/>
              <a:buChar char="•"/>
            </a:pPr>
            <a:r>
              <a:rPr lang="en-US" sz="2400" dirty="0" smtClean="0"/>
              <a:t>Remedial education, fundamental and literacy education.</a:t>
            </a:r>
            <a:endParaRPr lang="en-IN"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390" y="908573"/>
            <a:ext cx="3333750" cy="1371600"/>
          </a:xfrm>
          <a:prstGeom prst="rect">
            <a:avLst/>
          </a:prstGeom>
        </p:spPr>
      </p:pic>
    </p:spTree>
    <p:extLst>
      <p:ext uri="{BB962C8B-B14F-4D97-AF65-F5344CB8AC3E}">
        <p14:creationId xmlns:p14="http://schemas.microsoft.com/office/powerpoint/2010/main" val="193642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1" y="1279301"/>
            <a:ext cx="9905998" cy="1129048"/>
          </a:xfrm>
        </p:spPr>
        <p:txBody>
          <a:bodyPr>
            <a:normAutofit/>
          </a:bodyPr>
          <a:lstStyle/>
          <a:p>
            <a:r>
              <a:rPr lang="en-US" sz="3600" dirty="0" smtClean="0"/>
              <a:t>Aims:</a:t>
            </a:r>
            <a:endParaRPr lang="en-IN" sz="3600" dirty="0"/>
          </a:p>
        </p:txBody>
      </p:sp>
      <p:sp>
        <p:nvSpPr>
          <p:cNvPr id="3" name="Content Placeholder 2"/>
          <p:cNvSpPr>
            <a:spLocks noGrp="1"/>
          </p:cNvSpPr>
          <p:nvPr>
            <p:ph idx="1"/>
          </p:nvPr>
        </p:nvSpPr>
        <p:spPr>
          <a:xfrm>
            <a:off x="868680" y="2271234"/>
            <a:ext cx="10515600" cy="2725769"/>
          </a:xfrm>
        </p:spPr>
        <p:txBody>
          <a:bodyPr>
            <a:normAutofit/>
          </a:bodyPr>
          <a:lstStyle/>
          <a:p>
            <a:pPr marL="0" indent="0">
              <a:buNone/>
            </a:pPr>
            <a:r>
              <a:rPr lang="en-US" sz="2400" dirty="0" smtClean="0"/>
              <a:t>	Adult Education aims at extending education </a:t>
            </a:r>
            <a:r>
              <a:rPr lang="en-US" sz="2400" dirty="0" smtClean="0"/>
              <a:t>options </a:t>
            </a:r>
            <a:r>
              <a:rPr lang="en-US" sz="2400" dirty="0" smtClean="0"/>
              <a:t>to those adults, who have lost the opportunity and have crossed the age of formal education; but now feel a need for </a:t>
            </a:r>
            <a:r>
              <a:rPr lang="en-US" sz="2400" dirty="0" smtClean="0"/>
              <a:t>learning </a:t>
            </a:r>
            <a:r>
              <a:rPr lang="en-US" sz="2400" dirty="0" smtClean="0"/>
              <a:t>any type, including literacy basic </a:t>
            </a:r>
            <a:r>
              <a:rPr lang="en-US" sz="2400" dirty="0" smtClean="0"/>
              <a:t>education, </a:t>
            </a:r>
            <a:r>
              <a:rPr lang="en-US" sz="2400" dirty="0" smtClean="0"/>
              <a:t>skill development, vocational education and </a:t>
            </a:r>
            <a:r>
              <a:rPr lang="en-US" sz="2400" dirty="0" smtClean="0"/>
              <a:t>equivalency.</a:t>
            </a:r>
            <a:endParaRPr lang="en-IN" sz="2400" dirty="0"/>
          </a:p>
        </p:txBody>
      </p:sp>
    </p:spTree>
    <p:extLst>
      <p:ext uri="{BB962C8B-B14F-4D97-AF65-F5344CB8AC3E}">
        <p14:creationId xmlns:p14="http://schemas.microsoft.com/office/powerpoint/2010/main" val="81510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754" y="789904"/>
            <a:ext cx="7268491" cy="1193442"/>
          </a:xfrm>
        </p:spPr>
        <p:txBody>
          <a:bodyPr>
            <a:normAutofit/>
          </a:bodyPr>
          <a:lstStyle/>
          <a:p>
            <a:r>
              <a:rPr lang="en-US" sz="4400" dirty="0" smtClean="0"/>
              <a:t>Importance:</a:t>
            </a:r>
            <a:endParaRPr lang="en-IN" sz="4400" dirty="0"/>
          </a:p>
        </p:txBody>
      </p:sp>
      <p:sp>
        <p:nvSpPr>
          <p:cNvPr id="3" name="Content Placeholder 2"/>
          <p:cNvSpPr>
            <a:spLocks noGrp="1"/>
          </p:cNvSpPr>
          <p:nvPr>
            <p:ph idx="1"/>
          </p:nvPr>
        </p:nvSpPr>
        <p:spPr>
          <a:xfrm>
            <a:off x="1221882" y="2559722"/>
            <a:ext cx="9748234" cy="3029710"/>
          </a:xfrm>
        </p:spPr>
        <p:txBody>
          <a:bodyPr/>
          <a:lstStyle/>
          <a:p>
            <a:r>
              <a:rPr lang="en-US" sz="2400" dirty="0" smtClean="0"/>
              <a:t>Adult education is essential developing new skills or retaining </a:t>
            </a:r>
          </a:p>
          <a:p>
            <a:r>
              <a:rPr lang="en-US" sz="2400" dirty="0" smtClean="0"/>
              <a:t>Adult learners are physically and mentally healthier</a:t>
            </a:r>
          </a:p>
          <a:p>
            <a:r>
              <a:rPr lang="en-US" sz="2400" dirty="0" smtClean="0"/>
              <a:t>Learning later in life makes you more open-minded </a:t>
            </a:r>
          </a:p>
          <a:p>
            <a:r>
              <a:rPr lang="en-US" sz="2400" dirty="0" smtClean="0"/>
              <a:t>Learning reduces the </a:t>
            </a:r>
            <a:r>
              <a:rPr lang="en-US" sz="2400" dirty="0" err="1" smtClean="0"/>
              <a:t>prospensity</a:t>
            </a:r>
            <a:r>
              <a:rPr lang="en-US" sz="2400" dirty="0" smtClean="0"/>
              <a:t> </a:t>
            </a:r>
            <a:r>
              <a:rPr lang="en-US" sz="2400" dirty="0" smtClean="0"/>
              <a:t>to re-offend</a:t>
            </a:r>
          </a:p>
          <a:p>
            <a:pPr marL="0" indent="0">
              <a:buNone/>
            </a:pPr>
            <a:endParaRPr lang="en-IN" dirty="0"/>
          </a:p>
        </p:txBody>
      </p:sp>
    </p:spTree>
    <p:extLst>
      <p:ext uri="{BB962C8B-B14F-4D97-AF65-F5344CB8AC3E}">
        <p14:creationId xmlns:p14="http://schemas.microsoft.com/office/powerpoint/2010/main" val="4285693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15419"/>
            <a:ext cx="10515600" cy="3326036"/>
          </a:xfrm>
        </p:spPr>
        <p:txBody>
          <a:bodyPr>
            <a:normAutofit fontScale="90000"/>
          </a:bodyPr>
          <a:lstStyle/>
          <a:p>
            <a:r>
              <a:rPr lang="en-US" dirty="0"/>
              <a:t>	</a:t>
            </a:r>
            <a:r>
              <a:rPr lang="en-US" sz="2700" dirty="0"/>
              <a:t>Adult Education </a:t>
            </a:r>
            <a:r>
              <a:rPr lang="en-US" sz="2700" dirty="0" err="1" smtClean="0"/>
              <a:t>Programme</a:t>
            </a:r>
            <a:r>
              <a:rPr lang="en-US" sz="2700" dirty="0" smtClean="0"/>
              <a:t> </a:t>
            </a:r>
            <a:r>
              <a:rPr lang="en-US" sz="2700" dirty="0"/>
              <a:t>was started from 1971 in Mizoram under The Directorate of School Education . It was set up in separate wing named Adult Education wing used to have various Schemes and projects. Due to have financial constraints, literacy drive could be undertaken in three district only. District Adult Education who </a:t>
            </a:r>
            <a:r>
              <a:rPr lang="en-US" sz="2700" dirty="0" smtClean="0"/>
              <a:t>in turn </a:t>
            </a:r>
            <a:r>
              <a:rPr lang="en-US" sz="2700" dirty="0"/>
              <a:t>are supported by circle Adult Education Officers</a:t>
            </a:r>
            <a:endParaRPr lang="en-IN" sz="2700" dirty="0"/>
          </a:p>
        </p:txBody>
      </p:sp>
      <p:sp>
        <p:nvSpPr>
          <p:cNvPr id="5" name="Text Placeholder 4"/>
          <p:cNvSpPr>
            <a:spLocks noGrp="1"/>
          </p:cNvSpPr>
          <p:nvPr>
            <p:ph type="body" idx="1"/>
          </p:nvPr>
        </p:nvSpPr>
        <p:spPr>
          <a:xfrm>
            <a:off x="1777285" y="3441455"/>
            <a:ext cx="2356833" cy="360251"/>
          </a:xfrm>
        </p:spPr>
        <p:txBody>
          <a:bodyPr>
            <a:normAutofit fontScale="77500" lnSpcReduction="20000"/>
          </a:bodyPr>
          <a:lstStyle/>
          <a:p>
            <a:r>
              <a:rPr lang="en-US" u="sng" dirty="0" smtClean="0"/>
              <a:t>DISTRICT</a:t>
            </a:r>
            <a:endParaRPr lang="en-IN" u="sng" dirty="0"/>
          </a:p>
        </p:txBody>
      </p:sp>
      <p:sp>
        <p:nvSpPr>
          <p:cNvPr id="3" name="Content Placeholder 2"/>
          <p:cNvSpPr>
            <a:spLocks noGrp="1"/>
          </p:cNvSpPr>
          <p:nvPr>
            <p:ph sz="half" idx="2"/>
          </p:nvPr>
        </p:nvSpPr>
        <p:spPr>
          <a:xfrm>
            <a:off x="1336385" y="3998889"/>
            <a:ext cx="4864234" cy="2060621"/>
          </a:xfrm>
        </p:spPr>
        <p:txBody>
          <a:bodyPr>
            <a:normAutofit lnSpcReduction="10000"/>
          </a:bodyPr>
          <a:lstStyle/>
          <a:p>
            <a:r>
              <a:rPr lang="en-US" dirty="0" smtClean="0"/>
              <a:t>Aizawl East </a:t>
            </a:r>
            <a:r>
              <a:rPr lang="en-US" dirty="0" smtClean="0"/>
              <a:t>District</a:t>
            </a:r>
          </a:p>
          <a:p>
            <a:pPr marL="0" indent="0">
              <a:buNone/>
            </a:pPr>
            <a:endParaRPr lang="en-US" dirty="0" smtClean="0"/>
          </a:p>
          <a:p>
            <a:r>
              <a:rPr lang="en-US" dirty="0" smtClean="0"/>
              <a:t>Aizawl West </a:t>
            </a:r>
            <a:r>
              <a:rPr lang="en-US" dirty="0" smtClean="0"/>
              <a:t>District</a:t>
            </a:r>
          </a:p>
          <a:p>
            <a:pPr marL="0" indent="0">
              <a:buNone/>
            </a:pPr>
            <a:endParaRPr lang="en-US" dirty="0" smtClean="0"/>
          </a:p>
          <a:p>
            <a:r>
              <a:rPr lang="en-US" dirty="0" err="1" smtClean="0"/>
              <a:t>Lunglei</a:t>
            </a:r>
            <a:r>
              <a:rPr lang="en-US" dirty="0" smtClean="0"/>
              <a:t> District </a:t>
            </a:r>
          </a:p>
          <a:p>
            <a:endParaRPr lang="en-US" dirty="0" smtClean="0"/>
          </a:p>
        </p:txBody>
      </p:sp>
      <p:sp>
        <p:nvSpPr>
          <p:cNvPr id="6" name="Text Placeholder 5"/>
          <p:cNvSpPr>
            <a:spLocks noGrp="1"/>
          </p:cNvSpPr>
          <p:nvPr>
            <p:ph type="body" sz="quarter" idx="3"/>
          </p:nvPr>
        </p:nvSpPr>
        <p:spPr>
          <a:xfrm>
            <a:off x="6877319" y="3161273"/>
            <a:ext cx="3129566" cy="560364"/>
          </a:xfrm>
        </p:spPr>
        <p:txBody>
          <a:bodyPr/>
          <a:lstStyle/>
          <a:p>
            <a:r>
              <a:rPr lang="en-US" sz="2000" u="sng" dirty="0" smtClean="0"/>
              <a:t>AREA COVERED</a:t>
            </a:r>
            <a:endParaRPr lang="en-IN" sz="2000" u="sng" dirty="0"/>
          </a:p>
        </p:txBody>
      </p:sp>
      <p:sp>
        <p:nvSpPr>
          <p:cNvPr id="7" name="Content Placeholder 6"/>
          <p:cNvSpPr>
            <a:spLocks noGrp="1"/>
          </p:cNvSpPr>
          <p:nvPr>
            <p:ph sz="quarter" idx="4"/>
          </p:nvPr>
        </p:nvSpPr>
        <p:spPr>
          <a:xfrm>
            <a:off x="6671256" y="4018208"/>
            <a:ext cx="4684132" cy="2021984"/>
          </a:xfrm>
        </p:spPr>
        <p:txBody>
          <a:bodyPr>
            <a:normAutofit/>
          </a:bodyPr>
          <a:lstStyle/>
          <a:p>
            <a:r>
              <a:rPr lang="en-US" dirty="0" smtClean="0"/>
              <a:t>Eastern Part of Aizawl District, </a:t>
            </a:r>
            <a:r>
              <a:rPr lang="en-US" dirty="0" err="1" smtClean="0"/>
              <a:t>Serchip</a:t>
            </a:r>
            <a:r>
              <a:rPr lang="en-US" dirty="0" smtClean="0"/>
              <a:t> and Champhai District</a:t>
            </a:r>
          </a:p>
          <a:p>
            <a:r>
              <a:rPr lang="en-US" dirty="0" smtClean="0"/>
              <a:t>Western Part of Aizawl District </a:t>
            </a:r>
            <a:r>
              <a:rPr lang="en-US" dirty="0" err="1" smtClean="0"/>
              <a:t>Kolasib</a:t>
            </a:r>
            <a:r>
              <a:rPr lang="en-US" dirty="0" smtClean="0"/>
              <a:t> and </a:t>
            </a:r>
            <a:r>
              <a:rPr lang="en-US" dirty="0" err="1" smtClean="0"/>
              <a:t>Mamit</a:t>
            </a:r>
            <a:r>
              <a:rPr lang="en-US" dirty="0" smtClean="0"/>
              <a:t> District</a:t>
            </a:r>
          </a:p>
          <a:p>
            <a:r>
              <a:rPr lang="en-US" dirty="0" err="1" smtClean="0"/>
              <a:t>Lunglei</a:t>
            </a:r>
            <a:r>
              <a:rPr lang="en-US" dirty="0" smtClean="0"/>
              <a:t>, </a:t>
            </a:r>
            <a:r>
              <a:rPr lang="en-US" dirty="0" err="1" smtClean="0"/>
              <a:t>Lawngtlai</a:t>
            </a:r>
            <a:r>
              <a:rPr lang="en-US" dirty="0" smtClean="0"/>
              <a:t> and </a:t>
            </a:r>
            <a:r>
              <a:rPr lang="en-US" dirty="0" err="1" smtClean="0"/>
              <a:t>Siaha</a:t>
            </a:r>
            <a:r>
              <a:rPr lang="en-US" dirty="0" smtClean="0"/>
              <a:t> District.  </a:t>
            </a:r>
            <a:endParaRPr lang="en-IN"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615" y="3161272"/>
            <a:ext cx="3090464" cy="3696727"/>
          </a:xfrm>
          <a:prstGeom prst="rect">
            <a:avLst/>
          </a:prstGeom>
        </p:spPr>
      </p:pic>
    </p:spTree>
    <p:extLst>
      <p:ext uri="{BB962C8B-B14F-4D97-AF65-F5344CB8AC3E}">
        <p14:creationId xmlns:p14="http://schemas.microsoft.com/office/powerpoint/2010/main" val="202901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79" y="347730"/>
            <a:ext cx="10515600" cy="6053070"/>
          </a:xfrm>
        </p:spPr>
        <p:txBody>
          <a:bodyPr>
            <a:noAutofit/>
          </a:bodyPr>
          <a:lstStyle/>
          <a:p>
            <a:r>
              <a:rPr lang="en-US" sz="2800" dirty="0" smtClean="0"/>
              <a:t>	</a:t>
            </a:r>
            <a:br>
              <a:rPr lang="en-US" sz="2800" dirty="0" smtClean="0"/>
            </a:br>
            <a:r>
              <a:rPr lang="en-US" sz="2800" dirty="0"/>
              <a:t/>
            </a:r>
            <a:br>
              <a:rPr lang="en-US" sz="2800" dirty="0"/>
            </a:br>
            <a:r>
              <a:rPr lang="en-US" sz="2200" dirty="0" smtClean="0"/>
              <a:t/>
            </a:r>
            <a:br>
              <a:rPr lang="en-US" sz="2200" dirty="0" smtClean="0"/>
            </a:br>
            <a:r>
              <a:rPr lang="en-US" sz="2200" dirty="0"/>
              <a:t>	</a:t>
            </a:r>
            <a:r>
              <a:rPr lang="en-US" sz="2200" dirty="0" smtClean="0"/>
              <a:t>In Mizoram, The </a:t>
            </a:r>
            <a:r>
              <a:rPr lang="en-US" sz="2200" dirty="0" err="1" smtClean="0"/>
              <a:t>Programme</a:t>
            </a:r>
            <a:r>
              <a:rPr lang="en-US" sz="2200" dirty="0" smtClean="0"/>
              <a:t> </a:t>
            </a:r>
            <a:r>
              <a:rPr lang="en-US" sz="2200" dirty="0" smtClean="0"/>
              <a:t>will be implemented through Voluntary agencies, Particularly the young Mizo Association, Kristian </a:t>
            </a:r>
            <a:r>
              <a:rPr lang="en-US" sz="2200" dirty="0" err="1" smtClean="0"/>
              <a:t>Thalai</a:t>
            </a:r>
            <a:r>
              <a:rPr lang="en-US" sz="2200" dirty="0" smtClean="0"/>
              <a:t> Pawl, </a:t>
            </a:r>
            <a:r>
              <a:rPr lang="en-US" sz="2200" dirty="0" err="1" smtClean="0"/>
              <a:t>Thalai</a:t>
            </a:r>
            <a:r>
              <a:rPr lang="en-US" sz="2200" dirty="0" smtClean="0"/>
              <a:t> Kristian </a:t>
            </a:r>
            <a:r>
              <a:rPr lang="en-US" sz="2200" dirty="0" smtClean="0"/>
              <a:t>Pawl, etc. </a:t>
            </a:r>
            <a:r>
              <a:rPr lang="en-US" sz="2200" dirty="0" smtClean="0"/>
              <a:t>In areas effective Voluntary agencies do not exist. The </a:t>
            </a:r>
            <a:r>
              <a:rPr lang="en-US" sz="2200" dirty="0" err="1" smtClean="0"/>
              <a:t>Programme</a:t>
            </a:r>
            <a:r>
              <a:rPr lang="en-US" sz="2200" dirty="0" smtClean="0"/>
              <a:t> </a:t>
            </a:r>
            <a:r>
              <a:rPr lang="en-US" sz="2200" dirty="0" smtClean="0"/>
              <a:t>will be implemented through departmental agencies.</a:t>
            </a:r>
            <a:br>
              <a:rPr lang="en-US" sz="2200" dirty="0" smtClean="0"/>
            </a:br>
            <a:r>
              <a:rPr lang="en-US" sz="2200" dirty="0"/>
              <a:t> </a:t>
            </a:r>
            <a:r>
              <a:rPr lang="en-US" sz="2200" dirty="0" smtClean="0"/>
              <a:t>	The </a:t>
            </a:r>
            <a:r>
              <a:rPr lang="en-US" sz="2200" dirty="0" err="1" smtClean="0"/>
              <a:t>Programme</a:t>
            </a:r>
            <a:r>
              <a:rPr lang="en-US" sz="2200" dirty="0" smtClean="0"/>
              <a:t> also envisages launching of one non-formal education project every year as Centrally Sponsored schemes. </a:t>
            </a:r>
            <a:br>
              <a:rPr lang="en-US" sz="2200" dirty="0" smtClean="0"/>
            </a:br>
            <a:r>
              <a:rPr lang="en-US" sz="2200" dirty="0" smtClean="0"/>
              <a:t>	Training of supervisors and instructors will be conducted in collaboration with the Mizoram Institute of Education and the Voluntary organizations concerned. </a:t>
            </a:r>
            <a:r>
              <a:rPr lang="en-US" sz="2200" dirty="0"/>
              <a:t/>
            </a:r>
            <a:br>
              <a:rPr lang="en-US" sz="2200" dirty="0"/>
            </a:br>
            <a:r>
              <a:rPr lang="en-US" sz="2200" dirty="0"/>
              <a:t>	</a:t>
            </a:r>
            <a:r>
              <a:rPr lang="en-US" sz="2200" dirty="0" smtClean="0"/>
              <a:t>Adult Education board/ Committee will be constituted at the state, District, Block and village level with adequate representation from the Voluntary agencies involved in the </a:t>
            </a:r>
            <a:r>
              <a:rPr lang="en-US" sz="2200" dirty="0" err="1" smtClean="0"/>
              <a:t>Programme</a:t>
            </a:r>
            <a:r>
              <a:rPr lang="en-US" sz="2200" dirty="0" smtClean="0"/>
              <a:t>.</a:t>
            </a:r>
            <a:br>
              <a:rPr lang="en-US" sz="2200" dirty="0" smtClean="0"/>
            </a:br>
            <a:r>
              <a:rPr lang="en-US" sz="2200" dirty="0"/>
              <a:t>	</a:t>
            </a:r>
            <a:r>
              <a:rPr lang="en-US" sz="2200" dirty="0" smtClean="0"/>
              <a:t>Adult Education wing also publish a monthly Magazine named ‘ MEICHHER’  which is distributed free of cost.</a:t>
            </a:r>
            <a:br>
              <a:rPr lang="en-US" sz="2200" dirty="0" smtClean="0"/>
            </a:br>
            <a:r>
              <a:rPr lang="en-US" sz="2400" dirty="0"/>
              <a:t>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IN" sz="2800" dirty="0"/>
          </a:p>
        </p:txBody>
      </p:sp>
    </p:spTree>
    <p:extLst>
      <p:ext uri="{BB962C8B-B14F-4D97-AF65-F5344CB8AC3E}">
        <p14:creationId xmlns:p14="http://schemas.microsoft.com/office/powerpoint/2010/main" val="941119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3082"/>
            <a:ext cx="9905998" cy="2030569"/>
          </a:xfrm>
        </p:spPr>
        <p:txBody>
          <a:bodyPr>
            <a:noAutofit/>
          </a:bodyPr>
          <a:lstStyle/>
          <a:p>
            <a:r>
              <a:rPr lang="en-US" sz="2400" dirty="0"/>
              <a:t>In the new National Education Policy 2020, suggested by Ministry of human Resource Development, Government of India. The Curriculum framework of Adult Education will include five types of </a:t>
            </a:r>
            <a:r>
              <a:rPr lang="en-US" sz="2400" dirty="0" err="1"/>
              <a:t>Programmes</a:t>
            </a:r>
            <a:r>
              <a:rPr lang="en-US" sz="2400" dirty="0"/>
              <a:t>:</a:t>
            </a:r>
            <a:endParaRPr lang="en-IN" sz="2400" dirty="0"/>
          </a:p>
        </p:txBody>
      </p:sp>
      <p:sp>
        <p:nvSpPr>
          <p:cNvPr id="3" name="Content Placeholder 2"/>
          <p:cNvSpPr>
            <a:spLocks noGrp="1"/>
          </p:cNvSpPr>
          <p:nvPr>
            <p:ph idx="1"/>
          </p:nvPr>
        </p:nvSpPr>
        <p:spPr>
          <a:xfrm>
            <a:off x="874712" y="2614412"/>
            <a:ext cx="10439400" cy="3670478"/>
          </a:xfrm>
        </p:spPr>
        <p:txBody>
          <a:bodyPr>
            <a:normAutofit fontScale="85000" lnSpcReduction="20000"/>
          </a:bodyPr>
          <a:lstStyle/>
          <a:p>
            <a:r>
              <a:rPr lang="en-US" sz="2800" dirty="0" smtClean="0"/>
              <a:t>Foundational Literacy and numeracy.</a:t>
            </a:r>
          </a:p>
          <a:p>
            <a:r>
              <a:rPr lang="en-US" sz="2800" dirty="0" smtClean="0"/>
              <a:t>Critical life Skills, Including financial literacy, digital literacy, commercial skills, health care and awareness, child care and education and family welfare.</a:t>
            </a:r>
          </a:p>
          <a:p>
            <a:r>
              <a:rPr lang="en-US" sz="2800" dirty="0" smtClean="0"/>
              <a:t>Vocational Skills development with a view towards obtaining local employment.</a:t>
            </a:r>
          </a:p>
          <a:p>
            <a:r>
              <a:rPr lang="en-US" sz="2800" dirty="0" smtClean="0"/>
              <a:t>Basic Education including courses in arts, sciences, technology, culture, sports and recreation as well as other topics of interest or use to local learners, such as more advanced material on critical life skills</a:t>
            </a:r>
          </a:p>
          <a:p>
            <a:pPr marL="0" indent="0">
              <a:buNone/>
            </a:pPr>
            <a:endParaRPr lang="en-IN" dirty="0"/>
          </a:p>
        </p:txBody>
      </p:sp>
    </p:spTree>
    <p:extLst>
      <p:ext uri="{BB962C8B-B14F-4D97-AF65-F5344CB8AC3E}">
        <p14:creationId xmlns:p14="http://schemas.microsoft.com/office/powerpoint/2010/main" val="830120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63639"/>
            <a:ext cx="9905998" cy="1329744"/>
          </a:xfrm>
        </p:spPr>
        <p:txBody>
          <a:bodyPr>
            <a:normAutofit/>
          </a:bodyPr>
          <a:lstStyle/>
          <a:p>
            <a:pPr algn="ctr"/>
            <a:r>
              <a:rPr lang="en-US" sz="2800" dirty="0" smtClean="0"/>
              <a:t>Suggestions for Promoting Adult Education in Mizoram.</a:t>
            </a:r>
            <a:endParaRPr lang="en-IN" sz="2800" dirty="0"/>
          </a:p>
        </p:txBody>
      </p:sp>
      <p:sp>
        <p:nvSpPr>
          <p:cNvPr id="3" name="Content Placeholder 2"/>
          <p:cNvSpPr>
            <a:spLocks noGrp="1"/>
          </p:cNvSpPr>
          <p:nvPr>
            <p:ph idx="1"/>
          </p:nvPr>
        </p:nvSpPr>
        <p:spPr>
          <a:xfrm>
            <a:off x="1141413" y="1793383"/>
            <a:ext cx="9905998" cy="4839237"/>
          </a:xfrm>
        </p:spPr>
        <p:txBody>
          <a:bodyPr>
            <a:normAutofit lnSpcReduction="10000"/>
          </a:bodyPr>
          <a:lstStyle/>
          <a:p>
            <a:r>
              <a:rPr lang="en-US" dirty="0" smtClean="0"/>
              <a:t>The </a:t>
            </a:r>
            <a:r>
              <a:rPr lang="en-US" dirty="0" err="1" smtClean="0"/>
              <a:t>Govt</a:t>
            </a:r>
            <a:r>
              <a:rPr lang="en-US" dirty="0" smtClean="0"/>
              <a:t> should recruit voluntary teachers who will give after school classes to adult learners free of cost.</a:t>
            </a:r>
          </a:p>
          <a:p>
            <a:r>
              <a:rPr lang="en-US" dirty="0" smtClean="0"/>
              <a:t>As in practice, volunteers from </a:t>
            </a:r>
            <a:r>
              <a:rPr lang="en-US" dirty="0" err="1" smtClean="0"/>
              <a:t>Yma</a:t>
            </a:r>
            <a:r>
              <a:rPr lang="en-US" dirty="0" smtClean="0"/>
              <a:t>, </a:t>
            </a:r>
            <a:r>
              <a:rPr lang="en-US" dirty="0" err="1" smtClean="0"/>
              <a:t>Ktp</a:t>
            </a:r>
            <a:r>
              <a:rPr lang="en-US" dirty="0" smtClean="0"/>
              <a:t> and Ngo’s should be paid to give vocational guidance to adult learners</a:t>
            </a:r>
          </a:p>
          <a:p>
            <a:r>
              <a:rPr lang="en-US" dirty="0" smtClean="0"/>
              <a:t>Names of illiterate adults must be collected during census and should be provided learning as discuss above. </a:t>
            </a:r>
          </a:p>
          <a:p>
            <a:r>
              <a:rPr lang="en-US" dirty="0" smtClean="0"/>
              <a:t>Various depts. Under the </a:t>
            </a:r>
            <a:r>
              <a:rPr lang="en-US" dirty="0" err="1" smtClean="0"/>
              <a:t>govt</a:t>
            </a:r>
            <a:r>
              <a:rPr lang="en-US" dirty="0" smtClean="0"/>
              <a:t> should help the adult by giving them career guidance an counselling within the office hours free of cost, and within the assigned period of time.</a:t>
            </a:r>
          </a:p>
          <a:p>
            <a:r>
              <a:rPr lang="en-US" dirty="0" smtClean="0"/>
              <a:t>The retired teachers </a:t>
            </a:r>
            <a:r>
              <a:rPr lang="en-US" dirty="0" err="1" smtClean="0"/>
              <a:t>schoukd</a:t>
            </a:r>
            <a:r>
              <a:rPr lang="en-US" dirty="0" smtClean="0"/>
              <a:t> be re-employed by the </a:t>
            </a:r>
            <a:r>
              <a:rPr lang="en-US" dirty="0" err="1" smtClean="0"/>
              <a:t>govt</a:t>
            </a:r>
            <a:r>
              <a:rPr lang="en-US" dirty="0" smtClean="0"/>
              <a:t> to give free teaching to illiterate adults. The 3 </a:t>
            </a:r>
            <a:r>
              <a:rPr lang="en-US" dirty="0" err="1" smtClean="0"/>
              <a:t>Rs</a:t>
            </a:r>
            <a:r>
              <a:rPr lang="en-US" dirty="0" smtClean="0"/>
              <a:t> must be the focus in this learning session.</a:t>
            </a:r>
          </a:p>
          <a:p>
            <a:r>
              <a:rPr lang="en-US" dirty="0" smtClean="0"/>
              <a:t>All churches should participate in promoting adult literacy and employment. Apart from church services, they should take extra measures to promote adult education</a:t>
            </a:r>
            <a:r>
              <a:rPr lang="en-US" sz="2400" dirty="0" smtClean="0"/>
              <a:t>.</a:t>
            </a:r>
          </a:p>
          <a:p>
            <a:endParaRPr lang="en-IN" dirty="0"/>
          </a:p>
        </p:txBody>
      </p:sp>
    </p:spTree>
    <p:extLst>
      <p:ext uri="{BB962C8B-B14F-4D97-AF65-F5344CB8AC3E}">
        <p14:creationId xmlns:p14="http://schemas.microsoft.com/office/powerpoint/2010/main" val="1957917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108</TotalTime>
  <Words>393</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Mesh</vt:lpstr>
      <vt:lpstr>    ‘Preparation of communication material’  relating to Nep- 2020  Adult Education  </vt:lpstr>
      <vt:lpstr>ADULT EDUCATION</vt:lpstr>
      <vt:lpstr>Types:</vt:lpstr>
      <vt:lpstr>Aims:</vt:lpstr>
      <vt:lpstr>Importance:</vt:lpstr>
      <vt:lpstr> Adult Education Programme was started from 1971 in Mizoram under The Directorate of School Education . It was set up in separate wing named Adult Education wing used to have various Schemes and projects. Due to have financial constraints, literacy drive could be undertaken in three district only. District Adult Education who in turn are supported by circle Adult Education Officers</vt:lpstr>
      <vt:lpstr>     In Mizoram, The Programme will be implemented through Voluntary agencies, Particularly the young Mizo Association, Kristian Thalai Pawl, Thalai Kristian Pawl, etc. In areas effective Voluntary agencies do not exist. The Programme will be implemented through departmental agencies.   The Programme also envisages launching of one non-formal education project every year as Centrally Sponsored schemes.   Training of supervisors and instructors will be conducted in collaboration with the Mizoram Institute of Education and the Voluntary organizations concerned.   Adult Education board/ Committee will be constituted at the state, District, Block and village level with adequate representation from the Voluntary agencies involved in the Programme.  Adult Education wing also publish a monthly Magazine named ‘ MEICHHER’  which is distributed free of cost.     </vt:lpstr>
      <vt:lpstr>In the new National Education Policy 2020, suggested by Ministry of human Resource Development, Government of India. The Curriculum framework of Adult Education will include five types of Programmes:</vt:lpstr>
      <vt:lpstr>Suggestions for Promoting Adult Education in Mizoram.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EDUCATION</dc:title>
  <dc:creator>GMHSS</dc:creator>
  <cp:lastModifiedBy>Lawm Awma</cp:lastModifiedBy>
  <cp:revision>59</cp:revision>
  <dcterms:created xsi:type="dcterms:W3CDTF">2020-09-25T04:22:50Z</dcterms:created>
  <dcterms:modified xsi:type="dcterms:W3CDTF">2020-09-25T10:39:03Z</dcterms:modified>
</cp:coreProperties>
</file>