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0F426-D6E4-40D7-8A69-F324D4A33157}" type="datetimeFigureOut">
              <a:rPr lang="en-IN" smtClean="0"/>
              <a:t>05-04-2024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3DFC6-6E25-4102-A211-A8B80F6397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80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3DFC6-6E25-4102-A211-A8B80F6397B0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3796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E7BD0-2BDB-4807-B7AC-DABC1FF5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89874-4112-40C2-94D2-7687E3DC8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F288A-C4A3-47BD-9CFA-E7F9F369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74500-A3B4-43C3-932D-0D4375B3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A6A19-605F-410B-9370-018161F8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775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5353E-9681-47D2-BF02-EE1F8148D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6B5829-04D6-4468-B5AA-595ABF41B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0B9C8-A0BB-4AF1-A2B2-13AB8BF4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F9A1D-20B2-4A44-A1F4-459C500CD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91BB5-3036-4959-BE1C-3457ADDDE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257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9BC4D3-D779-47AE-B1BC-6CABC36A3E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FD17C-75CE-4EB5-A8B7-80A8EA546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80FBB-D7B1-4D22-9C2B-CB7CF6C2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48008-7781-46AF-8136-315EBED07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C83B4-F0C8-423D-87D7-1A45B6565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197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56259-97AC-4669-B9EE-21BE7B901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3E225-1DE6-4988-8F13-9DB768D3A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702BB-9BE7-435E-975F-A042FB222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D8908-4C2B-41B6-AF90-FFE5B9D8A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85060-EBEC-436F-842F-EDB936BE4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436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DB70E-E9FE-4C3F-B4B4-500891F90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477C3-766C-439F-9B91-C25A20E8A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A2810-83B4-4033-89AC-7A09E34C0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EB79B-DDAA-4428-8823-A11EE002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270E0-0DC4-425F-B0C8-348E7A429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463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03DDE-0BFD-4A73-8310-981EFC0FD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EAFDE-4E75-4FD3-9B20-4B59D02CB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64916-187A-4542-BC39-2C1B650FA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CC22F-9B65-43E3-90F6-646E352A3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A6D76-D3CD-4E76-9493-A1F656270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5F0FC-2F8B-40DE-9905-FFB77358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367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EBABE-AD0B-44D5-80CE-9C95DAC46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5F2CF-04D7-41BE-9C62-D6841D348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1BF59A-74CD-497D-9B2C-C91BA6C0F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769BC2-20BF-4580-B88D-B0BB7B9EF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E6453D-7E40-4E90-BF62-31D799AD6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C56525-1B96-4DAE-B34E-1EE5A5AD0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CA3DF3-2987-4DB5-8E29-4C3B5D179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AA7F84-5321-4FA7-8AC0-337166BBF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549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7FE7C-6401-4294-A36C-5362164E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845A1D-EBE2-494E-819B-A76006E2D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CE7BC8-A460-43D4-91E8-F4B5943AB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E007DA-C4B7-4025-912D-83D3128F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98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33D468-4219-430D-8F7D-4E869BA78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5FF96-6B73-4B81-AA8D-A792853D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048E6-5B43-46D4-BDE8-F8EFF534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31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14B34-9393-43C9-AA99-A88D44D29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8A017-23AA-4BF4-B8FD-22EB20D1E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36B88-A0AF-48E1-9B0E-25FBC0C6F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27319-74D0-4555-AB80-B9ABE1606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7E8D4-DE06-4A43-8389-BBA4E9C88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FCFDE4-721A-4727-9D2E-736D132B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396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99E0A-36B2-4C12-9335-3B018783A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92B69C-EF06-4B48-84AA-30D41E7EA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3D09D-41DF-4D45-B565-B4EB756DF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E05D7-BB67-4F83-823F-E87C4ADA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01-04-2024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3AA25-0C7C-4CC0-B65D-7A230495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7B7CC5-F54F-4360-A847-723072CC9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613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0822BF-F19C-42A8-83B4-3883E971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4FC29-605B-4858-B407-BA4AA4898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751C9-68D0-4802-A0AE-EFC998C08E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01-04-2024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6E641-AAAE-4E77-BFB4-0D6557705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481BC-D11C-42B4-A49B-69BF8AE9B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376E1-B5F9-453F-870C-1516BD6453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71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691907"/>
              </p:ext>
            </p:extLst>
          </p:nvPr>
        </p:nvGraphicFramePr>
        <p:xfrm>
          <a:off x="943428" y="1441871"/>
          <a:ext cx="10139047" cy="272362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51205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58167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66651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746699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2016325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Trigonometric Identities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0:11:16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Social Studies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Disaster Management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0:19:34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Forfeitive &amp; re-issue of Shares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0:22:52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569595320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200" b="0">
                          <a:effectLst/>
                          <a:latin typeface="Times New Roman" panose="02020603050405020304" pitchFamily="18" charset="0"/>
                        </a:rPr>
                        <a:t>Plant cell and Animal cell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0:12:29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487220439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Electrical Measurement (Episode – 1)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0:33:46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07471604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Types of mixture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0:22:13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51060213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78691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C1B61-D477-4300-ADC8-078C829035E9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87680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Monday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01-04-2024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E4A29D-D7B4-4067-BBE4-0052074D9C6E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45258B-BF1E-4E82-8126-C9C553225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388" y="-285140"/>
            <a:ext cx="4225130" cy="237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489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721877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Pressure in fluid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0:26:54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Haloalkanes &amp; Haloarenes Chemical Properties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0:34:01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VECTORS (3D Lines)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0:29:15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Alcohol Preparation 1 - 4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0:30:41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Wednesday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10-04-2024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6ED11D-21EF-4E9C-B61B-E301A1901494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112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07128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Ray Optics (Episode 3)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0:30:35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Solid State (Episode 2)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0:33:01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300" b="0">
                          <a:effectLst/>
                          <a:latin typeface="Times New Roman" panose="02020603050405020304" pitchFamily="18" charset="0"/>
                        </a:rPr>
                        <a:t>Principles of Inheritance and Variation (Episode 4)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0:32:23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Calculus (Episode 3)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0:33:46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Thursday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11-04-2024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E9973D-CCD0-46B7-861E-2D0AC3580B97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38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029704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Structure of Atoms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0:33:05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Fundamental Unit Of Life (Part 2)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0:18:50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Aldehydes, Ketones Carboxylic Acid (Episode 1)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0:36:33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Matrix Multiplication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0:30:43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Friday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12-04-2024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241BA9-2BE0-4991-B57C-559935FF36E4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346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945042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Matrices (Episode 2)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0:34:06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Molecular Basics of Inheritance (Episode 1)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0:25:49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Is matter Around us Pure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0:31:24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Moving Coil Galvanometer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0:27:32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Saturday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13-04-2024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952B8E-89B5-40D3-8400-B59674F3BE06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06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578228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Congruent of Triangles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0:35:27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English Grammar - TENSE (Part 2)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0:33:48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Lines and Angles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0:37:19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Ultrasound and its Application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0:16:54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Sunday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14-04-2024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FEDE2-F785-4718-986C-602AF1DB41B0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163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730092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Surface Areas and Volume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0:25:07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Gauss' Theorem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0:31:36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Capacitance &amp; Capacitor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0:40:24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Surface Areas and Volume - 2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0:23:38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Monday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15-04-2024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57C8CE-6DA7-408D-A4E6-AB5C8F66DCB5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099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507559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Pip's Adventure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0:23:37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Electrical Measurement (Episode – 1)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0:33:46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Capacitance &amp; Capacitor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0:40:24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Alcohol Preparation 1 - 4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0:30:41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Tuesday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16-04-2024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D397B9-D71B-4572-A56E-937166AF6FFD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144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90302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Matrices (Episode 2)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0:34:06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200" b="0">
                          <a:effectLst/>
                          <a:latin typeface="Cambria" panose="02040503050406030204" pitchFamily="18" charset="0"/>
                        </a:rPr>
                        <a:t>Molecular Basics of Inheritance (Episode 1)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0:25:49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200" b="0">
                          <a:effectLst/>
                          <a:latin typeface="Cambria" panose="02040503050406030204" pitchFamily="18" charset="0"/>
                        </a:rPr>
                        <a:t>Is matter Around us Pure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0:31:24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Moving Coil Galvanometer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0:27:32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Wednesday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17-04-2024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20F613-61AE-4AFF-A6AB-D3112E4DF081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101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695477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Probability (Episode-1)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0:26:45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Biotechnology Principle and Process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0:28:59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Valence Bond Theory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0:30:57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Electrical Measurement (Episode – 1)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0:33:46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Thursday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18-04-2024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79FC74-0283-42ED-A9AA-8C86370A68A2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86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019939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Pressure in fluid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0:26:54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100" b="0">
                          <a:effectLst/>
                          <a:latin typeface="Cambria" panose="02040503050406030204" pitchFamily="18" charset="0"/>
                        </a:rPr>
                        <a:t>Haloalkanes &amp; Haloarenes Chemical Properties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0:34:01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VECTORS (3D Lines)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0:29:15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Alcohol Preparation 1 - 4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0:30:41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Friday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19-04-2024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887942-CFF5-42C2-858E-1A229A4E2AFF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63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744403"/>
              </p:ext>
            </p:extLst>
          </p:nvPr>
        </p:nvGraphicFramePr>
        <p:xfrm>
          <a:off x="943428" y="1441871"/>
          <a:ext cx="10139047" cy="194544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51205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58167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66651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746699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2016325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Atoms and Molecules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0:22:43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Social 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Rain water harvesting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0:38:18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Accounting Ratios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0:30:19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569595320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200" b="0">
                          <a:effectLst/>
                          <a:latin typeface="Cambria" panose="02040503050406030204" pitchFamily="18" charset="0"/>
                        </a:rPr>
                        <a:t>Features, Problems &amp; Policies of Agriculture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0:25:56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48722043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78691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87680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Tuesday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02-04-2024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B3343A-589F-4339-92EC-977269C1FDB0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786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181031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Accounting for Partnership - 3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0:38:53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100" b="0">
                          <a:effectLst/>
                          <a:latin typeface="Cambria" panose="02040503050406030204" pitchFamily="18" charset="0"/>
                        </a:rPr>
                        <a:t>Indian's Foreign Trade &amp; Capital Formation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0:31:14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D-Block Elements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0:29:13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100" b="0">
                          <a:effectLst/>
                          <a:latin typeface="Cambria" panose="02040503050406030204" pitchFamily="18" charset="0"/>
                        </a:rPr>
                        <a:t>Banking, Commercial bank and the Central Bank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0:27:59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Saturday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20-04-2024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DA554C-5E44-4595-A368-0DDBF4791A8D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615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269096"/>
              </p:ext>
            </p:extLst>
          </p:nvPr>
        </p:nvGraphicFramePr>
        <p:xfrm>
          <a:off x="943429" y="1378210"/>
          <a:ext cx="9912249" cy="1828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Statistics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0:27:45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Biotechnology Principle and Process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0:28:59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200" b="0">
                          <a:effectLst/>
                          <a:latin typeface="Cambria" panose="02040503050406030204" pitchFamily="18" charset="0"/>
                        </a:rPr>
                        <a:t>Issue of Shares at Premium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0:25:58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Human respiratory system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0:13:09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Accounting for Partnership - 4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0:28:51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Sunday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21-04-2024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9596B0-6A4B-47E2-BECF-69C7E1B5BD41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795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551231"/>
              </p:ext>
            </p:extLst>
          </p:nvPr>
        </p:nvGraphicFramePr>
        <p:xfrm>
          <a:off x="943429" y="1378210"/>
          <a:ext cx="9912249" cy="1828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Naming method - Binomial System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0:13:53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200" b="0">
                          <a:effectLst/>
                          <a:latin typeface="Times New Roman" panose="02020603050405020304" pitchFamily="18" charset="0"/>
                        </a:rPr>
                        <a:t>Economic Growth &amp; Development Meaning &amp; Parameters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0:26:15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Area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0:31:06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Some Important Carbon Compounds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0:26:33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200" b="0">
                          <a:effectLst/>
                          <a:latin typeface="Times New Roman" panose="02020603050405020304" pitchFamily="18" charset="0"/>
                        </a:rPr>
                        <a:t>Magnetic Field due to Current Carying Conductor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0:20:28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Monday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22-04-2024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022E65-714D-4B8A-8D75-94633C4B4041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11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533219"/>
              </p:ext>
            </p:extLst>
          </p:nvPr>
        </p:nvGraphicFramePr>
        <p:xfrm>
          <a:off x="943429" y="1378210"/>
          <a:ext cx="9912249" cy="1828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Atoms and Molecules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0:22:43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Natural Resources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0:25:02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Accounting Ratios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0:30:19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200" b="0">
                          <a:effectLst/>
                          <a:latin typeface="Cambria" panose="02040503050406030204" pitchFamily="18" charset="0"/>
                        </a:rPr>
                        <a:t>Features, Problems &amp; Policies of Agriculture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0:25:56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Asexual modes of reproduction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0:19:16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Tuesday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23-04-2024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95F9A2-811A-43D6-99D4-976154FEF493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056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197507"/>
              </p:ext>
            </p:extLst>
          </p:nvPr>
        </p:nvGraphicFramePr>
        <p:xfrm>
          <a:off x="943429" y="1378210"/>
          <a:ext cx="9912249" cy="2133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Microscope-parts and functioning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0:10:36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Chromosomes and Genes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0:18:45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Forfeitive &amp; re-issue of Shares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0:22:52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200" b="0">
                          <a:effectLst/>
                          <a:latin typeface="Times New Roman" panose="02020603050405020304" pitchFamily="18" charset="0"/>
                        </a:rPr>
                        <a:t>Plant cell and Animal cell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0:12:29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Electrical Measurement (Episode – 1)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0:33:46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Types of mixture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0:22:13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98984489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Wednesday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24-04-2024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93D391-D46C-4BCF-997A-A5AD832577F1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1389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018451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Congruent of Triangles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0:35:27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200" b="0">
                          <a:effectLst/>
                          <a:latin typeface="Cambria" panose="02040503050406030204" pitchFamily="18" charset="0"/>
                        </a:rPr>
                        <a:t>English Grammar - TENSE (Part 2)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0:33:48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Lines and Angles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0:37:19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Ultrasound and its Application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0:16:54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Thursday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25-04-2024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5718D6-F5D5-4950-BE2F-1024DF41CA54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328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374754"/>
              </p:ext>
            </p:extLst>
          </p:nvPr>
        </p:nvGraphicFramePr>
        <p:xfrm>
          <a:off x="943429" y="1378210"/>
          <a:ext cx="9912249" cy="1828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Pressure in fluid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0:26:54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Transport across cell membrane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0:15:01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Structure of carbon compounds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0:19:57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VECTORS (3D Lines)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0:29:15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Alcohol Preparation 1 - 4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0:30:41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Friday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26-04-2024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6A0386-C5A0-47D7-8C12-CE26969D36B0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577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634464"/>
              </p:ext>
            </p:extLst>
          </p:nvPr>
        </p:nvGraphicFramePr>
        <p:xfrm>
          <a:off x="943429" y="1378210"/>
          <a:ext cx="9912249" cy="2133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Sound Sensations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0:22:54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200" b="0">
                          <a:effectLst/>
                          <a:latin typeface="Cambria" panose="02040503050406030204" pitchFamily="18" charset="0"/>
                        </a:rPr>
                        <a:t>Recap of Cl-XI and Introduction of Periodic Table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0:20:09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Let's Go Home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0:25:46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Accounting Ratios - 2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0:28:34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Laws of Motion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0:12:02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200" b="0">
                          <a:effectLst/>
                          <a:latin typeface="Times New Roman" panose="02020603050405020304" pitchFamily="18" charset="0"/>
                        </a:rPr>
                        <a:t>Cell as a basic unit of life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0:12:17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98984489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Saturday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27-04-2024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DC91-31FE-4BB1-9FBE-4E34B6864091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29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862920"/>
              </p:ext>
            </p:extLst>
          </p:nvPr>
        </p:nvGraphicFramePr>
        <p:xfrm>
          <a:off x="943429" y="1378210"/>
          <a:ext cx="9912249" cy="1828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Compound Interest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0:15:29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Surface Chemistry - 2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0:32:38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Accounting Ratios - 3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0:27:09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Conservation of Momentum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0:17:07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Gravitation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0:31:59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Sunday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28-04-2024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48BC0F-D033-4E0A-9E45-509F02438989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8731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729696"/>
              </p:ext>
            </p:extLst>
          </p:nvPr>
        </p:nvGraphicFramePr>
        <p:xfrm>
          <a:off x="943429" y="1378210"/>
          <a:ext cx="9912249" cy="1828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200" b="0">
                          <a:effectLst/>
                          <a:latin typeface="Cambria" panose="02040503050406030204" pitchFamily="18" charset="0"/>
                        </a:rPr>
                        <a:t>Why do we fall ill?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0:25:12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100" b="0">
                          <a:effectLst/>
                          <a:latin typeface="Cambria" panose="02040503050406030204" pitchFamily="18" charset="0"/>
                        </a:rPr>
                        <a:t>Distribution of Electrons in Shell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0:29:31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Bohr's Theory &amp; Optics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0:34:23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100" b="0">
                          <a:effectLst/>
                          <a:latin typeface="Cambria" panose="02040503050406030204" pitchFamily="18" charset="0"/>
                        </a:rPr>
                        <a:t>A tiger in the Zoo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0:20:13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200" b="0">
                          <a:effectLst/>
                          <a:latin typeface="Times New Roman" panose="02020603050405020304" pitchFamily="18" charset="0"/>
                        </a:rPr>
                        <a:t>Electrons in different shells and valency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0:13:50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Monday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29-04-2024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A5FA78-8AE9-4744-900E-076B82362168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30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764103"/>
              </p:ext>
            </p:extLst>
          </p:nvPr>
        </p:nvGraphicFramePr>
        <p:xfrm>
          <a:off x="943428" y="1441871"/>
          <a:ext cx="10139047" cy="233453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51205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58167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66651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746699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2016325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Compound Interest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0:15:29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Surface Chemistry - 2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0:32:38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Comerce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Accounting Ratios - 3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0:27:09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Conservation of Momentum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0:17:07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Polynomials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0:30:07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78691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87680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Wednesday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03-04-2024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5D47C6-5D32-4CD3-911C-4F0B76940390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1567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950860"/>
              </p:ext>
            </p:extLst>
          </p:nvPr>
        </p:nvGraphicFramePr>
        <p:xfrm>
          <a:off x="943429" y="1378210"/>
          <a:ext cx="9912249" cy="1828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Mother Teresa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0:25:18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b="0">
                          <a:effectLst/>
                          <a:latin typeface="Cambria" panose="02040503050406030204" pitchFamily="18" charset="0"/>
                        </a:rPr>
                        <a:t>Methods of expressing solutions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0:10:07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200" b="0">
                          <a:effectLst/>
                          <a:latin typeface="Times New Roman" panose="02020603050405020304" pitchFamily="18" charset="0"/>
                        </a:rPr>
                        <a:t>Area of triangle and Quadrilateral (using Heroe's Formula)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0:28:15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200" b="0">
                          <a:effectLst/>
                          <a:latin typeface="Times New Roman" panose="02020603050405020304" pitchFamily="18" charset="0"/>
                        </a:rPr>
                        <a:t>Chemical Properties of Carbon Compounds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0:24:23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2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200" b="0">
                          <a:effectLst/>
                          <a:latin typeface="Times New Roman" panose="02020603050405020304" pitchFamily="18" charset="0"/>
                        </a:rPr>
                        <a:t>Aggregate Demand and Its Components -1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0:29:16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Tuesday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30-04-2024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9A9D9C-1BB0-4CB3-82AC-25FE8B5FA63E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76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828839"/>
              </p:ext>
            </p:extLst>
          </p:nvPr>
        </p:nvGraphicFramePr>
        <p:xfrm>
          <a:off x="943428" y="1441871"/>
          <a:ext cx="10139047" cy="272362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51205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58167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66651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746699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2016325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Sound Sensations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0:22:54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Recap of Cl-XI and Introduction of Periodic Table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0:20:09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Let's Go Home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0:25:46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The Surgeon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0:29:48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Excretion in plants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0:10:22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Naming Method - Binomial System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0:13:53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56959532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78691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87680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Thursday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04-04-2024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72B667-2ECA-4DB2-A3BC-02479B2683B7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394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116982"/>
              </p:ext>
            </p:extLst>
          </p:nvPr>
        </p:nvGraphicFramePr>
        <p:xfrm>
          <a:off x="943428" y="1441871"/>
          <a:ext cx="10139047" cy="233453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51205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58167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66651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746699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2016325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Atoms and Molecules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0:22:43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Natural Resources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0:25:02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Comerce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Accounting Ratios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0:30:19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Comerce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Features, Problems &amp; Policies of Agriculture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0:25:56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8908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Biology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Asexual modes of reproduction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0:19:16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78691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87680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Friday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05-04-2024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3A7643-7931-40F3-BFA9-5D38DF93CAEB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11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523014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Economic Planning in India - I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0:29:02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Vector Concept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0:36:06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9&amp;10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English Grammar - TENSE (Part 1)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0:31:26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Comerce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Economic Planning in India - II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0:28:50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Saturday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06-04-2024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01B3BF-3DE9-4C49-BABC-569D45252D2A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50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453065"/>
              </p:ext>
            </p:extLst>
          </p:nvPr>
        </p:nvGraphicFramePr>
        <p:xfrm>
          <a:off x="943429" y="1378210"/>
          <a:ext cx="9912249" cy="2133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Compound Interest - 2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0:19:15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300" b="0">
                          <a:effectLst/>
                          <a:latin typeface="Cambria" panose="02040503050406030204" pitchFamily="18" charset="0"/>
                        </a:rPr>
                        <a:t>Haloalkanes &amp; Haloarenes Chemical Properties 1-2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0:19:27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22333590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Poverty - 1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0:30:42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Life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0:16:49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English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Rimenhawihi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0:11:53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Principles of Management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0:23:53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3279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Sunday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07-04-2024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2CCE9E-DC49-44FE-90F4-5CABC75495C8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82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67078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IN" dirty="0">
                        <a:effectLst/>
                      </a:endParaRP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Charlie Chaplin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0:12:59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Surface Chemistry - 2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0:32:38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Cambria" panose="02040503050406030204" pitchFamily="18" charset="0"/>
                        </a:rPr>
                        <a:t>Accounting Ratios - 3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0:27:09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6068180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Mathematics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9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effectLst/>
                          <a:latin typeface="Cambria" panose="02040503050406030204" pitchFamily="18" charset="0"/>
                        </a:rPr>
                        <a:t>Surface Areas and Volumes 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0:46:13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8780951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Monday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08-04-2024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48A60D-6240-4E01-8032-671310FE0F21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52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7F01B9-673E-4B88-B156-A15F1FCCC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360104"/>
              </p:ext>
            </p:extLst>
          </p:nvPr>
        </p:nvGraphicFramePr>
        <p:xfrm>
          <a:off x="943429" y="1378210"/>
          <a:ext cx="9912249" cy="1524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4401">
                  <a:extLst>
                    <a:ext uri="{9D8B030D-6E8A-4147-A177-3AD203B41FA5}">
                      <a16:colId xmlns:a16="http://schemas.microsoft.com/office/drawing/2014/main" val="199729362"/>
                    </a:ext>
                  </a:extLst>
                </a:gridCol>
                <a:gridCol w="1621076">
                  <a:extLst>
                    <a:ext uri="{9D8B030D-6E8A-4147-A177-3AD203B41FA5}">
                      <a16:colId xmlns:a16="http://schemas.microsoft.com/office/drawing/2014/main" val="641902251"/>
                    </a:ext>
                  </a:extLst>
                </a:gridCol>
                <a:gridCol w="945028">
                  <a:extLst>
                    <a:ext uri="{9D8B030D-6E8A-4147-A177-3AD203B41FA5}">
                      <a16:colId xmlns:a16="http://schemas.microsoft.com/office/drawing/2014/main" val="2568597212"/>
                    </a:ext>
                  </a:extLst>
                </a:gridCol>
                <a:gridCol w="4640521">
                  <a:extLst>
                    <a:ext uri="{9D8B030D-6E8A-4147-A177-3AD203B41FA5}">
                      <a16:colId xmlns:a16="http://schemas.microsoft.com/office/drawing/2014/main" val="2970735418"/>
                    </a:ext>
                  </a:extLst>
                </a:gridCol>
                <a:gridCol w="1971223">
                  <a:extLst>
                    <a:ext uri="{9D8B030D-6E8A-4147-A177-3AD203B41FA5}">
                      <a16:colId xmlns:a16="http://schemas.microsoft.com/office/drawing/2014/main" val="1147052571"/>
                    </a:ext>
                  </a:extLst>
                </a:gridCol>
              </a:tblGrid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Sl</a:t>
                      </a:r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/No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Subject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Title/Topic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Duration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9914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300" b="0" dirty="0">
                          <a:effectLst/>
                          <a:latin typeface="Times New Roman" panose="02020603050405020304" pitchFamily="18" charset="0"/>
                        </a:rPr>
                        <a:t>Electric Potential and Potential Difference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0:18:35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3836335747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Social Science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Resources</a:t>
                      </a:r>
                      <a:r>
                        <a:rPr lang="en-IN" sz="1100" dirty="0">
                          <a:effectLst/>
                        </a:rPr>
                        <a:t> and their development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0:45:22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941375312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10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300" b="0">
                          <a:effectLst/>
                          <a:latin typeface="Times New Roman" panose="02020603050405020304" pitchFamily="18" charset="0"/>
                        </a:rPr>
                        <a:t>Chemical Properties of Carbon Compounds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0:24:23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792898749"/>
                  </a:ext>
                </a:extLst>
              </a:tr>
              <a:tr h="30466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300" b="0">
                          <a:effectLst/>
                          <a:latin typeface="Times New Roman" panose="02020603050405020304" pitchFamily="18" charset="0"/>
                        </a:rPr>
                        <a:t>Class 12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1300" b="0">
                          <a:effectLst/>
                          <a:latin typeface="Times New Roman" panose="02020603050405020304" pitchFamily="18" charset="0"/>
                        </a:rPr>
                        <a:t>Aggregate Demand and Its Components -1</a:t>
                      </a:r>
                    </a:p>
                  </a:txBody>
                  <a:tcPr marL="28575" marR="28575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300" b="0" dirty="0">
                          <a:effectLst/>
                          <a:latin typeface="Times New Roman" panose="02020603050405020304" pitchFamily="18" charset="0"/>
                        </a:rPr>
                        <a:t>0:29:16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val="167391636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D87D6F6-E706-4343-8839-5E6744FD9C65}"/>
              </a:ext>
            </a:extLst>
          </p:cNvPr>
          <p:cNvSpPr/>
          <p:nvPr/>
        </p:nvSpPr>
        <p:spPr>
          <a:xfrm>
            <a:off x="0" y="6383383"/>
            <a:ext cx="12192000" cy="47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B864-9D1F-41D7-92CA-2CCB1DC29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803" y="-375562"/>
            <a:ext cx="4214957" cy="23709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F4063-EF48-4189-912A-659F18C16DE7}"/>
              </a:ext>
            </a:extLst>
          </p:cNvPr>
          <p:cNvSpPr/>
          <p:nvPr/>
        </p:nvSpPr>
        <p:spPr>
          <a:xfrm>
            <a:off x="943429" y="326445"/>
            <a:ext cx="5152572" cy="945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6628A-FA67-476D-8098-98003474F652}"/>
              </a:ext>
            </a:extLst>
          </p:cNvPr>
          <p:cNvSpPr txBox="1"/>
          <p:nvPr/>
        </p:nvSpPr>
        <p:spPr>
          <a:xfrm>
            <a:off x="6183086" y="435434"/>
            <a:ext cx="184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Tuesday</a:t>
            </a:r>
          </a:p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09-04-2024</a:t>
            </a:r>
            <a:endParaRPr lang="en-IN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6B8D0-9F36-4534-BE55-A2D42030CFB8}"/>
              </a:ext>
            </a:extLst>
          </p:cNvPr>
          <p:cNvSpPr txBox="1"/>
          <p:nvPr/>
        </p:nvSpPr>
        <p:spPr>
          <a:xfrm>
            <a:off x="0" y="6383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Education Department, Government of Mizoram</a:t>
            </a:r>
            <a:endParaRPr lang="en-IN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13A64D-1E92-48C3-AEF6-817ADEAF709A}"/>
              </a:ext>
            </a:extLst>
          </p:cNvPr>
          <p:cNvSpPr txBox="1"/>
          <p:nvPr/>
        </p:nvSpPr>
        <p:spPr>
          <a:xfrm>
            <a:off x="1097280" y="487680"/>
            <a:ext cx="569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Schedule of PM e-Vidya Channel No. MZ129</a:t>
            </a:r>
          </a:p>
          <a:p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Zirna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2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Kailawn</a:t>
            </a:r>
            <a:r>
              <a:rPr lang="en-GB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Learning Pathway</a:t>
            </a:r>
            <a:endParaRPr lang="en-IN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052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2392</Words>
  <Application>Microsoft Office PowerPoint</Application>
  <PresentationFormat>Widescreen</PresentationFormat>
  <Paragraphs>995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EDUSAT</dc:creator>
  <cp:lastModifiedBy>EDUSAT</cp:lastModifiedBy>
  <cp:revision>64</cp:revision>
  <dcterms:created xsi:type="dcterms:W3CDTF">2024-04-04T05:44:22Z</dcterms:created>
  <dcterms:modified xsi:type="dcterms:W3CDTF">2024-04-05T06:15:54Z</dcterms:modified>
</cp:coreProperties>
</file>