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8" r:id="rId2"/>
    <p:sldId id="259" r:id="rId3"/>
    <p:sldId id="260" r:id="rId4"/>
    <p:sldId id="261" r:id="rId5"/>
    <p:sldId id="262" r:id="rId6"/>
    <p:sldId id="263" r:id="rId7"/>
    <p:sldId id="264" r:id="rId8"/>
    <p:sldId id="266"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942" autoAdjust="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66B1C-FE2B-4473-94A9-D1BECE3699D8}" type="datetimeFigureOut">
              <a:rPr lang="en-US" smtClean="0"/>
              <a:t>3/25/2021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7E3AE2-3E3D-481A-8921-1D0FF396F10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b="1" dirty="0" smtClean="0">
                <a:latin typeface="Times New Roman" pitchFamily="18" charset="0"/>
                <a:cs typeface="Times New Roman" pitchFamily="18" charset="0"/>
              </a:rPr>
              <a:t>Economic development </a:t>
            </a:r>
            <a:r>
              <a:rPr lang="en-US" dirty="0" smtClean="0">
                <a:latin typeface="Times New Roman" pitchFamily="18" charset="0"/>
                <a:cs typeface="Times New Roman" pitchFamily="18" charset="0"/>
              </a:rPr>
              <a:t>is a critical component that drives economic growth in our economy, creating high wage jobs and facilitating an improved quality of life.</a:t>
            </a:r>
          </a:p>
          <a:p>
            <a:r>
              <a:rPr lang="en-US" b="1" dirty="0" smtClean="0">
                <a:latin typeface="Times New Roman" pitchFamily="18" charset="0"/>
                <a:cs typeface="Times New Roman" pitchFamily="18" charset="0"/>
              </a:rPr>
              <a:t>Elimination of Poverty </a:t>
            </a:r>
            <a:r>
              <a:rPr lang="en-US" dirty="0" smtClean="0">
                <a:latin typeface="Times New Roman" pitchFamily="18" charset="0"/>
                <a:cs typeface="Times New Roman" pitchFamily="18" charset="0"/>
              </a:rPr>
              <a:t>will bring a country to  focus more on developmental pattern to achieve sustainable development</a:t>
            </a:r>
          </a:p>
          <a:p>
            <a:r>
              <a:rPr lang="en-US" b="1" dirty="0" smtClean="0">
                <a:latin typeface="Times New Roman" pitchFamily="18" charset="0"/>
                <a:cs typeface="Times New Roman" pitchFamily="18" charset="0"/>
              </a:rPr>
              <a:t>Agricultural development: </a:t>
            </a:r>
            <a:r>
              <a:rPr lang="en-US" dirty="0" smtClean="0">
                <a:latin typeface="Times New Roman" pitchFamily="18" charset="0"/>
                <a:cs typeface="Times New Roman" pitchFamily="18" charset="0"/>
              </a:rPr>
              <a:t>Raising farm incomes is described as the core of the antipoverty effort as three-quarters of the poor today are farmers. We require major reform that will ultimately </a:t>
            </a:r>
            <a:r>
              <a:rPr lang="en-US" dirty="0" err="1" smtClean="0">
                <a:latin typeface="Times New Roman" pitchFamily="18" charset="0"/>
                <a:cs typeface="Times New Roman" pitchFamily="18" charset="0"/>
              </a:rPr>
              <a:t>liberalise</a:t>
            </a:r>
            <a:r>
              <a:rPr lang="en-US" dirty="0" smtClean="0">
                <a:latin typeface="Times New Roman" pitchFamily="18" charset="0"/>
                <a:cs typeface="Times New Roman" pitchFamily="18" charset="0"/>
              </a:rPr>
              <a:t> the farm sector and free it from dated ruler. These reforms can be a starting point to sew the seeds of prosperity for our farmers and other stake holder to take </a:t>
            </a:r>
            <a:r>
              <a:rPr lang="en-US" dirty="0" err="1" smtClean="0">
                <a:latin typeface="Times New Roman" pitchFamily="18" charset="0"/>
                <a:cs typeface="Times New Roman" pitchFamily="18" charset="0"/>
              </a:rPr>
              <a:t>indian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Agriclture</a:t>
            </a:r>
            <a:r>
              <a:rPr lang="en-US" dirty="0" smtClean="0">
                <a:latin typeface="Times New Roman" pitchFamily="18" charset="0"/>
                <a:cs typeface="Times New Roman" pitchFamily="18" charset="0"/>
              </a:rPr>
              <a:t> on a ne trajectory of growth. Improving water management is an effective way to help reduce poverty among farmers. With better water management, they can improve productivity and potentially move beyond subsistence-level farming.</a:t>
            </a:r>
          </a:p>
          <a:p>
            <a:endParaRPr lang="en-US" dirty="0"/>
          </a:p>
        </p:txBody>
      </p:sp>
      <p:sp>
        <p:nvSpPr>
          <p:cNvPr id="4" name="Slide Number Placeholder 3"/>
          <p:cNvSpPr>
            <a:spLocks noGrp="1"/>
          </p:cNvSpPr>
          <p:nvPr>
            <p:ph type="sldNum" sz="quarter" idx="10"/>
          </p:nvPr>
        </p:nvSpPr>
        <p:spPr/>
        <p:txBody>
          <a:bodyPr/>
          <a:lstStyle/>
          <a:p>
            <a:fld id="{957E3AE2-3E3D-481A-8921-1D0FF396F109}"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7E3AE2-3E3D-481A-8921-1D0FF396F109}"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E88993-6CCB-41F3-93E5-D7C372C5F8AE}" type="datetimeFigureOut">
              <a:rPr lang="en-US" smtClean="0"/>
              <a:pPr/>
              <a:t>3/25/2021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6CD11B0-F2BD-4926-90A7-1CEF4EBED3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E88993-6CCB-41F3-93E5-D7C372C5F8AE}" type="datetimeFigureOut">
              <a:rPr lang="en-US" smtClean="0"/>
              <a:pPr/>
              <a:t>3/25/2021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6CD11B0-F2BD-4926-90A7-1CEF4EBED3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E88993-6CCB-41F3-93E5-D7C372C5F8AE}" type="datetimeFigureOut">
              <a:rPr lang="en-US" smtClean="0"/>
              <a:pPr/>
              <a:t>3/25/2021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6CD11B0-F2BD-4926-90A7-1CEF4EBED3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8E88993-6CCB-41F3-93E5-D7C372C5F8AE}" type="datetimeFigureOut">
              <a:rPr lang="en-US" smtClean="0"/>
              <a:pPr/>
              <a:t>3/25/2021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CD11B0-F2BD-4926-90A7-1CEF4EBED3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8E88993-6CCB-41F3-93E5-D7C372C5F8AE}" type="datetimeFigureOut">
              <a:rPr lang="en-US" smtClean="0"/>
              <a:pPr/>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CD11B0-F2BD-4926-90A7-1CEF4EBED30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E88993-6CCB-41F3-93E5-D7C372C5F8AE}" type="datetimeFigureOut">
              <a:rPr lang="en-US" smtClean="0"/>
              <a:pPr/>
              <a:t>3/25/2021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6CD11B0-F2BD-4926-90A7-1CEF4EBED3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My Vision for India</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429000" y="4648200"/>
            <a:ext cx="5105400" cy="1752600"/>
          </a:xfrm>
        </p:spPr>
        <p:txBody>
          <a:bodyPr>
            <a:normAutofit/>
          </a:bodyPr>
          <a:lstStyle/>
          <a:p>
            <a:r>
              <a:rPr lang="en-US" sz="2400" dirty="0" smtClean="0">
                <a:latin typeface="Times New Roman" pitchFamily="18" charset="0"/>
                <a:cs typeface="Times New Roman" pitchFamily="18" charset="0"/>
              </a:rPr>
              <a:t>Presented by  </a:t>
            </a:r>
          </a:p>
          <a:p>
            <a:r>
              <a:rPr lang="en-US" sz="2400" dirty="0" smtClean="0">
                <a:latin typeface="Times New Roman" pitchFamily="18" charset="0"/>
                <a:cs typeface="Times New Roman" pitchFamily="18" charset="0"/>
              </a:rPr>
              <a:t>Esther </a:t>
            </a:r>
            <a:r>
              <a:rPr lang="en-US" sz="2400" dirty="0" err="1" smtClean="0">
                <a:latin typeface="Times New Roman" pitchFamily="18" charset="0"/>
                <a:cs typeface="Times New Roman" pitchFamily="18" charset="0"/>
              </a:rPr>
              <a:t>Lallianzuali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Fanai</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G</a:t>
            </a:r>
            <a:r>
              <a:rPr lang="en-US" sz="2400" dirty="0" smtClean="0">
                <a:latin typeface="Times New Roman" pitchFamily="18" charset="0"/>
                <a:cs typeface="Times New Roman" pitchFamily="18" charset="0"/>
              </a:rPr>
              <a:t>roup </a:t>
            </a:r>
            <a:r>
              <a:rPr lang="en-US" sz="2400" dirty="0" smtClean="0">
                <a:latin typeface="Times New Roman" pitchFamily="18" charset="0"/>
                <a:cs typeface="Times New Roman" pitchFamily="18" charset="0"/>
              </a:rPr>
              <a:t>3(Visual </a:t>
            </a:r>
            <a:r>
              <a:rPr lang="en-US" sz="2400" dirty="0" smtClean="0">
                <a:latin typeface="Times New Roman" pitchFamily="18" charset="0"/>
                <a:cs typeface="Times New Roman" pitchFamily="18" charset="0"/>
              </a:rPr>
              <a:t>Impairment)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latin typeface="Times New Roman" pitchFamily="18" charset="0"/>
                <a:cs typeface="Times New Roman" pitchFamily="18" charset="0"/>
              </a:rPr>
              <a:t>THANK YOU</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Independence day marks the end of British rule in 1947 and the establishment of a free and independent Indian nation. With keeping in mind the aspirations of the freedom fighters of India. I would like to </a:t>
            </a:r>
            <a:r>
              <a:rPr lang="en-US" dirty="0" smtClean="0">
                <a:latin typeface="Times New Roman" pitchFamily="18" charset="0"/>
                <a:cs typeface="Times New Roman" pitchFamily="18" charset="0"/>
              </a:rPr>
              <a:t>present </a:t>
            </a:r>
            <a:r>
              <a:rPr lang="en-US" b="1" dirty="0" smtClean="0">
                <a:latin typeface="Times New Roman" pitchFamily="18" charset="0"/>
                <a:cs typeface="Times New Roman" pitchFamily="18" charset="0"/>
              </a:rPr>
              <a:t>my vision for India </a:t>
            </a:r>
            <a:r>
              <a:rPr lang="en-US" dirty="0" smtClean="0">
                <a:latin typeface="Times New Roman" pitchFamily="18" charset="0"/>
                <a:cs typeface="Times New Roman" pitchFamily="18" charset="0"/>
              </a:rPr>
              <a:t>in few points </a:t>
            </a:r>
            <a:r>
              <a:rPr lang="en-US" dirty="0" smtClean="0">
                <a:latin typeface="Times New Roman" pitchFamily="18" charset="0"/>
                <a:cs typeface="Times New Roman" pitchFamily="18" charset="0"/>
              </a:rPr>
              <a:t>as we prepare to celebrate of </a:t>
            </a:r>
            <a:r>
              <a:rPr lang="en-US" dirty="0" smtClean="0">
                <a:latin typeface="Times New Roman" pitchFamily="18" charset="0"/>
                <a:cs typeface="Times New Roman" pitchFamily="18" charset="0"/>
              </a:rPr>
              <a:t>the 75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ndependence Day </a:t>
            </a:r>
            <a:r>
              <a:rPr lang="en-US" dirty="0" smtClean="0">
                <a:latin typeface="Times New Roman" pitchFamily="18" charset="0"/>
                <a:cs typeface="Times New Roman" pitchFamily="18" charset="0"/>
              </a:rPr>
              <a:t>in a befitting manner.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To be </a:t>
            </a:r>
            <a:r>
              <a:rPr lang="en-US" dirty="0" smtClean="0">
                <a:latin typeface="Times New Roman" pitchFamily="18" charset="0"/>
                <a:cs typeface="Times New Roman" pitchFamily="18" charset="0"/>
              </a:rPr>
              <a:t>a Developed </a:t>
            </a:r>
            <a:r>
              <a:rPr lang="en-US" dirty="0" smtClean="0">
                <a:latin typeface="Times New Roman" pitchFamily="18" charset="0"/>
                <a:cs typeface="Times New Roman" pitchFamily="18" charset="0"/>
              </a:rPr>
              <a:t>Country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Economic development </a:t>
            </a:r>
            <a:r>
              <a:rPr lang="en-US" dirty="0" smtClean="0">
                <a:latin typeface="Times New Roman" pitchFamily="18" charset="0"/>
                <a:cs typeface="Times New Roman" pitchFamily="18" charset="0"/>
              </a:rPr>
              <a:t>is a critical </a:t>
            </a:r>
            <a:r>
              <a:rPr lang="en-US" dirty="0" smtClean="0">
                <a:latin typeface="Times New Roman" pitchFamily="18" charset="0"/>
                <a:cs typeface="Times New Roman" pitchFamily="18" charset="0"/>
              </a:rPr>
              <a:t>component </a:t>
            </a:r>
            <a:r>
              <a:rPr lang="en-US" dirty="0" smtClean="0">
                <a:latin typeface="Times New Roman" pitchFamily="18" charset="0"/>
                <a:cs typeface="Times New Roman" pitchFamily="18" charset="0"/>
              </a:rPr>
              <a:t>that drives economic growth in our economy, creating high wage jobs and facilitating an improved quality of </a:t>
            </a:r>
            <a:r>
              <a:rPr lang="en-US" dirty="0" smtClean="0">
                <a:latin typeface="Times New Roman" pitchFamily="18" charset="0"/>
                <a:cs typeface="Times New Roman" pitchFamily="18" charset="0"/>
              </a:rPr>
              <a:t>life.</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Elimination of Poverty </a:t>
            </a:r>
            <a:r>
              <a:rPr lang="en-US" dirty="0" smtClean="0">
                <a:latin typeface="Times New Roman" pitchFamily="18" charset="0"/>
                <a:cs typeface="Times New Roman" pitchFamily="18" charset="0"/>
              </a:rPr>
              <a:t>will bring a country to  focus more on developmental pattern to achieve sustainable development</a:t>
            </a:r>
          </a:p>
          <a:p>
            <a:r>
              <a:rPr lang="en-US" b="1" dirty="0" smtClean="0">
                <a:latin typeface="Times New Roman" pitchFamily="18" charset="0"/>
                <a:cs typeface="Times New Roman" pitchFamily="18" charset="0"/>
              </a:rPr>
              <a:t>Agricultural development: </a:t>
            </a:r>
            <a:r>
              <a:rPr lang="en-US" dirty="0" smtClean="0">
                <a:latin typeface="Times New Roman" pitchFamily="18" charset="0"/>
                <a:cs typeface="Times New Roman" pitchFamily="18" charset="0"/>
              </a:rPr>
              <a:t>Raising farm incomes is described as the core of the antipoverty effort as three-quarters of the poor today are farmers</a:t>
            </a:r>
            <a:r>
              <a:rPr lang="en-US" dirty="0" smtClean="0">
                <a:latin typeface="Times New Roman" pitchFamily="18" charset="0"/>
                <a:cs typeface="Times New Roman" pitchFamily="18" charset="0"/>
              </a:rPr>
              <a:t>. We require major reform that will ultimately liberalize the farm sector and free it from dated ruler. These reforms can be a starting point to sew the seeds of prosperity for our farmers and other stake holder to take Indian Agriculture on a ne trajectory of growth. </a:t>
            </a:r>
            <a:r>
              <a:rPr lang="en-US" dirty="0" smtClean="0">
                <a:latin typeface="Times New Roman" pitchFamily="18" charset="0"/>
                <a:cs typeface="Times New Roman" pitchFamily="18" charset="0"/>
              </a:rPr>
              <a:t>Improving water management is an effective way to help reduce poverty among farmers. With better water management, they can improve productivity and potentially move beyond subsistence-level farming.</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Better Political Status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Corruption severely effects the developmental pace in every parts of the country . So ,in order to achieve a desirable development , I wish </a:t>
            </a:r>
            <a:r>
              <a:rPr lang="en-US" b="1" dirty="0" smtClean="0">
                <a:latin typeface="Times New Roman" pitchFamily="18" charset="0"/>
                <a:cs typeface="Times New Roman" pitchFamily="18" charset="0"/>
              </a:rPr>
              <a:t>corruption could be eliminated </a:t>
            </a:r>
            <a:r>
              <a:rPr lang="en-US" dirty="0" smtClean="0">
                <a:latin typeface="Times New Roman" pitchFamily="18" charset="0"/>
                <a:cs typeface="Times New Roman" pitchFamily="18" charset="0"/>
              </a:rPr>
              <a:t>and the future generations will have a better life in our country.</a:t>
            </a:r>
          </a:p>
          <a:p>
            <a:r>
              <a:rPr lang="en-US" dirty="0" smtClean="0"/>
              <a:t>The pride of the </a:t>
            </a:r>
            <a:r>
              <a:rPr lang="en-US" dirty="0" smtClean="0"/>
              <a:t>Indian </a:t>
            </a:r>
            <a:r>
              <a:rPr lang="en-US" dirty="0" smtClean="0"/>
              <a:t>constitution is secularism. We are fortunate as </a:t>
            </a:r>
            <a:r>
              <a:rPr lang="en-US" dirty="0" smtClean="0"/>
              <a:t>a nation </a:t>
            </a:r>
            <a:r>
              <a:rPr lang="en-US" dirty="0" smtClean="0"/>
              <a:t>to witness and experience the vast array of multiculturalism that exists today as well as a diverse demography that make up the fabric of one nation. And for peace, freedom and equality to prevail, it is important that we be united to living in the reality of a real secular nation.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 Stop Discrimination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I </a:t>
            </a:r>
            <a:r>
              <a:rPr lang="en-US" dirty="0" smtClean="0">
                <a:latin typeface="Times New Roman" pitchFamily="18" charset="0"/>
                <a:cs typeface="Times New Roman" pitchFamily="18" charset="0"/>
              </a:rPr>
              <a:t>dream of India </a:t>
            </a:r>
            <a:r>
              <a:rPr lang="en-US" dirty="0" smtClean="0">
                <a:latin typeface="Times New Roman" pitchFamily="18" charset="0"/>
                <a:cs typeface="Times New Roman" pitchFamily="18" charset="0"/>
              </a:rPr>
              <a:t>as a country of </a:t>
            </a:r>
            <a:r>
              <a:rPr lang="en-US" b="1" dirty="0" smtClean="0">
                <a:latin typeface="Times New Roman" pitchFamily="18" charset="0"/>
                <a:cs typeface="Times New Roman" pitchFamily="18" charset="0"/>
              </a:rPr>
              <a:t>Gender equality, </a:t>
            </a:r>
            <a:r>
              <a:rPr lang="en-US" dirty="0" smtClean="0">
                <a:latin typeface="Times New Roman" pitchFamily="18" charset="0"/>
                <a:cs typeface="Times New Roman" pitchFamily="18" charset="0"/>
              </a:rPr>
              <a:t>that sees women as an </a:t>
            </a:r>
            <a:r>
              <a:rPr lang="en-US" dirty="0" smtClean="0">
                <a:latin typeface="Times New Roman" pitchFamily="18" charset="0"/>
                <a:cs typeface="Times New Roman" pitchFamily="18" charset="0"/>
              </a:rPr>
              <a:t>assets and </a:t>
            </a:r>
            <a:r>
              <a:rPr lang="en-US" dirty="0" smtClean="0">
                <a:latin typeface="Times New Roman" pitchFamily="18" charset="0"/>
                <a:cs typeface="Times New Roman" pitchFamily="18" charset="0"/>
              </a:rPr>
              <a:t>not as liabilities. </a:t>
            </a:r>
            <a:r>
              <a:rPr lang="en-US" dirty="0" smtClean="0">
                <a:latin typeface="Times New Roman" pitchFamily="18" charset="0"/>
                <a:cs typeface="Times New Roman" pitchFamily="18" charset="0"/>
              </a:rPr>
              <a:t>I would want to see women on a equal footing as men</a:t>
            </a: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Religious discrimination </a:t>
            </a:r>
            <a:r>
              <a:rPr lang="en-US" dirty="0" smtClean="0">
                <a:latin typeface="Times New Roman" pitchFamily="18" charset="0"/>
                <a:cs typeface="Times New Roman" pitchFamily="18" charset="0"/>
              </a:rPr>
              <a:t>is the main problem in </a:t>
            </a:r>
            <a:r>
              <a:rPr lang="en-US" dirty="0" smtClean="0">
                <a:latin typeface="Times New Roman" pitchFamily="18" charset="0"/>
                <a:cs typeface="Times New Roman" pitchFamily="18" charset="0"/>
              </a:rPr>
              <a:t>India therefore removal </a:t>
            </a:r>
            <a:r>
              <a:rPr lang="en-US" dirty="0" smtClean="0">
                <a:latin typeface="Times New Roman" pitchFamily="18" charset="0"/>
                <a:cs typeface="Times New Roman" pitchFamily="18" charset="0"/>
              </a:rPr>
              <a:t>of religious discrimination will make </a:t>
            </a:r>
            <a:r>
              <a:rPr lang="en-US" dirty="0" smtClean="0">
                <a:latin typeface="Times New Roman" pitchFamily="18" charset="0"/>
                <a:cs typeface="Times New Roman" pitchFamily="18" charset="0"/>
              </a:rPr>
              <a:t>our </a:t>
            </a:r>
            <a:r>
              <a:rPr lang="en-US" dirty="0" smtClean="0">
                <a:latin typeface="Times New Roman" pitchFamily="18" charset="0"/>
                <a:cs typeface="Times New Roman" pitchFamily="18" charset="0"/>
              </a:rPr>
              <a:t>country </a:t>
            </a:r>
            <a:r>
              <a:rPr lang="en-US" dirty="0" smtClean="0">
                <a:latin typeface="Times New Roman" pitchFamily="18" charset="0"/>
                <a:cs typeface="Times New Roman" pitchFamily="18" charset="0"/>
              </a:rPr>
              <a:t>stronger and peaceful.</a:t>
            </a:r>
          </a:p>
          <a:p>
            <a:r>
              <a:rPr lang="en-US" dirty="0" smtClean="0">
                <a:latin typeface="Times New Roman" pitchFamily="18" charset="0"/>
                <a:cs typeface="Times New Roman" pitchFamily="18" charset="0"/>
              </a:rPr>
              <a:t>Stop </a:t>
            </a:r>
            <a:r>
              <a:rPr lang="en-US" b="1" dirty="0" smtClean="0">
                <a:latin typeface="Times New Roman" pitchFamily="18" charset="0"/>
                <a:cs typeface="Times New Roman" pitchFamily="18" charset="0"/>
              </a:rPr>
              <a:t>Caste discrimination </a:t>
            </a:r>
            <a:r>
              <a:rPr lang="en-US" dirty="0" smtClean="0">
                <a:latin typeface="Times New Roman" pitchFamily="18" charset="0"/>
                <a:cs typeface="Times New Roman" pitchFamily="18" charset="0"/>
              </a:rPr>
              <a:t>for the fulfillment of the </a:t>
            </a:r>
            <a:r>
              <a:rPr lang="en-US" dirty="0" smtClean="0">
                <a:latin typeface="Times New Roman" pitchFamily="18" charset="0"/>
                <a:cs typeface="Times New Roman" pitchFamily="18" charset="0"/>
              </a:rPr>
              <a:t>‘unity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diversity’ and for the term to be a reality. </a:t>
            </a:r>
            <a:r>
              <a:rPr lang="en-US" dirty="0" smtClean="0">
                <a:latin typeface="Times New Roman" pitchFamily="18" charset="0"/>
                <a:cs typeface="Times New Roman" pitchFamily="18" charset="0"/>
              </a:rPr>
              <a:t>in reality. </a:t>
            </a:r>
          </a:p>
          <a:p>
            <a:r>
              <a:rPr lang="en-US" dirty="0" smtClean="0">
                <a:latin typeface="Times New Roman" pitchFamily="18" charset="0"/>
                <a:cs typeface="Times New Roman" pitchFamily="18" charset="0"/>
              </a:rPr>
              <a:t>Stop </a:t>
            </a:r>
            <a:r>
              <a:rPr lang="en-US" b="1" dirty="0" smtClean="0">
                <a:latin typeface="Times New Roman" pitchFamily="18" charset="0"/>
                <a:cs typeface="Times New Roman" pitchFamily="18" charset="0"/>
              </a:rPr>
              <a:t>regional discrimination </a:t>
            </a:r>
            <a:r>
              <a:rPr lang="en-US" dirty="0" smtClean="0">
                <a:latin typeface="Times New Roman" pitchFamily="18" charset="0"/>
                <a:cs typeface="Times New Roman" pitchFamily="18" charset="0"/>
              </a:rPr>
              <a:t>that is </a:t>
            </a:r>
            <a:r>
              <a:rPr lang="en-US" dirty="0" smtClean="0">
                <a:latin typeface="Times New Roman" pitchFamily="18" charset="0"/>
                <a:cs typeface="Times New Roman" pitchFamily="18" charset="0"/>
              </a:rPr>
              <a:t>prevalent among minorities </a:t>
            </a:r>
            <a:r>
              <a:rPr lang="en-US" dirty="0" smtClean="0">
                <a:latin typeface="Times New Roman" pitchFamily="18" charset="0"/>
                <a:cs typeface="Times New Roman" pitchFamily="18" charset="0"/>
              </a:rPr>
              <a:t>in various part of the country </a:t>
            </a:r>
            <a:r>
              <a:rPr lang="en-US" dirty="0" smtClean="0">
                <a:latin typeface="Times New Roman" pitchFamily="18" charset="0"/>
                <a:cs typeface="Times New Roman" pitchFamily="18" charset="0"/>
              </a:rPr>
              <a:t>for further allowing the term ‘unity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diversity’  to become a reality.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Advancement of Education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Equality in rural and urban school</a:t>
            </a:r>
            <a:r>
              <a:rPr lang="en-US" dirty="0" smtClean="0">
                <a:latin typeface="Times New Roman" pitchFamily="18" charset="0"/>
                <a:cs typeface="Times New Roman" pitchFamily="18" charset="0"/>
              </a:rPr>
              <a:t>: eliminating inequalities between rural and urban schools </a:t>
            </a:r>
            <a:r>
              <a:rPr lang="en-US" dirty="0" smtClean="0">
                <a:latin typeface="Times New Roman" pitchFamily="18" charset="0"/>
                <a:cs typeface="Times New Roman" pitchFamily="18" charset="0"/>
              </a:rPr>
              <a:t>(i.e. based </a:t>
            </a:r>
            <a:r>
              <a:rPr lang="en-US" dirty="0" smtClean="0">
                <a:latin typeface="Times New Roman" pitchFamily="18" charset="0"/>
                <a:cs typeface="Times New Roman" pitchFamily="18" charset="0"/>
              </a:rPr>
              <a:t>on infrastructure and quality of </a:t>
            </a:r>
            <a:r>
              <a:rPr lang="en-US" dirty="0" smtClean="0">
                <a:latin typeface="Times New Roman" pitchFamily="18" charset="0"/>
                <a:cs typeface="Times New Roman" pitchFamily="18" charset="0"/>
              </a:rPr>
              <a:t>a teacher</a:t>
            </a:r>
            <a:r>
              <a:rPr lang="en-US" dirty="0" smtClean="0">
                <a:latin typeface="Times New Roman" pitchFamily="18" charset="0"/>
                <a:cs typeface="Times New Roman" pitchFamily="18" charset="0"/>
              </a:rPr>
              <a:t>) is a must to achieve better education all over the country </a:t>
            </a:r>
          </a:p>
          <a:p>
            <a:r>
              <a:rPr lang="en-US" b="1" dirty="0" smtClean="0">
                <a:latin typeface="Times New Roman" pitchFamily="18" charset="0"/>
                <a:cs typeface="Times New Roman" pitchFamily="18" charset="0"/>
              </a:rPr>
              <a:t>Infrastructure</a:t>
            </a:r>
            <a:r>
              <a:rPr lang="en-US" dirty="0" smtClean="0">
                <a:latin typeface="Times New Roman" pitchFamily="18" charset="0"/>
                <a:cs typeface="Times New Roman" pitchFamily="18" charset="0"/>
              </a:rPr>
              <a:t>: Increase capacity of the higher education system, targeting specific outcomes by setting up new </a:t>
            </a:r>
            <a:r>
              <a:rPr lang="en-US" dirty="0" smtClean="0">
                <a:latin typeface="Times New Roman" pitchFamily="18" charset="0"/>
                <a:cs typeface="Times New Roman" pitchFamily="18" charset="0"/>
              </a:rPr>
              <a:t>institutions and </a:t>
            </a:r>
            <a:r>
              <a:rPr lang="en-US" dirty="0" smtClean="0">
                <a:latin typeface="Times New Roman" pitchFamily="18" charset="0"/>
                <a:cs typeface="Times New Roman" pitchFamily="18" charset="0"/>
              </a:rPr>
              <a:t>increasing intake of existing ones. Develop technology based models such as virtual classrooms to wider access to high quality teaching.</a:t>
            </a:r>
          </a:p>
          <a:p>
            <a:r>
              <a:rPr lang="en-US" b="1" dirty="0" smtClean="0">
                <a:latin typeface="Times New Roman" pitchFamily="18" charset="0"/>
                <a:cs typeface="Times New Roman" pitchFamily="18" charset="0"/>
              </a:rPr>
              <a:t>Research focus Institutions</a:t>
            </a:r>
            <a:r>
              <a:rPr lang="en-US" dirty="0" smtClean="0">
                <a:latin typeface="Times New Roman" pitchFamily="18" charset="0"/>
                <a:cs typeface="Times New Roman" pitchFamily="18" charset="0"/>
              </a:rPr>
              <a:t>: Starting introduction of Research  integrated curricula from high school level </a:t>
            </a:r>
            <a:r>
              <a:rPr lang="en-US" dirty="0" smtClean="0">
                <a:latin typeface="Times New Roman" pitchFamily="18" charset="0"/>
                <a:cs typeface="Times New Roman" pitchFamily="18" charset="0"/>
              </a:rPr>
              <a:t>will bring awareness </a:t>
            </a:r>
            <a:r>
              <a:rPr lang="en-US" dirty="0" smtClean="0">
                <a:latin typeface="Times New Roman" pitchFamily="18" charset="0"/>
                <a:cs typeface="Times New Roman" pitchFamily="18" charset="0"/>
              </a:rPr>
              <a:t>the student about the research. This awareness will benefit the country in future.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Technological </a:t>
            </a: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dvancement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Science and technology is a key element for economic </a:t>
            </a:r>
            <a:r>
              <a:rPr lang="en-US" dirty="0" smtClean="0">
                <a:latin typeface="Times New Roman" pitchFamily="18" charset="0"/>
                <a:cs typeface="Times New Roman" pitchFamily="18" charset="0"/>
              </a:rPr>
              <a:t>growth. Despite all the growth and advancement in recent year, </a:t>
            </a:r>
            <a:r>
              <a:rPr lang="en-US" dirty="0" smtClean="0">
                <a:latin typeface="Times New Roman" pitchFamily="18" charset="0"/>
                <a:cs typeface="Times New Roman" pitchFamily="18" charset="0"/>
              </a:rPr>
              <a:t>we still have about 84 million poor, the majority being the rural poor. If the power of markets and technology are combined, we have an unique opportunity to transform the lives of the poor in the country.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order to attain the status of a developed country from a developing one, we require advancements in technology  and for technology to reach every corner of the country especially in rural areas so that substantial progress can be achieved in areas such as skill development, agriculture, education and entertainment, etc.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	</a:t>
            </a:r>
            <a:r>
              <a:rPr lang="en-US" dirty="0" smtClean="0"/>
              <a:t>As highlighted from these various points, it is evident that we still have a long way to go to realize our vision. The youth in our country accounts for a substantial account in the population of India. This proves that ‘You and I’ , can make a collective difference in building an ‘India’ that is vibrant and prosperous.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5355312"/>
          </a:xfrm>
          <a:prstGeom prst="rect">
            <a:avLst/>
          </a:prstGeom>
        </p:spPr>
        <p:txBody>
          <a:bodyPr wrap="square">
            <a:spAutoFit/>
          </a:bodyPr>
          <a:lstStyle/>
          <a:p>
            <a:pPr fontAlgn="base"/>
            <a:r>
              <a:rPr lang="pl-PL" b="1" dirty="0" smtClean="0"/>
              <a:t>Gitanjali </a:t>
            </a:r>
            <a:r>
              <a:rPr lang="pl-PL" b="1" dirty="0" smtClean="0"/>
              <a:t>35</a:t>
            </a:r>
            <a:endParaRPr lang="en-US" b="1" dirty="0" smtClean="0"/>
          </a:p>
          <a:p>
            <a:pPr fontAlgn="base"/>
            <a:r>
              <a:rPr lang="en-US" dirty="0" smtClean="0"/>
              <a:t>By </a:t>
            </a:r>
            <a:r>
              <a:rPr lang="pl-PL" dirty="0" smtClean="0"/>
              <a:t>Rabindranath Tagore</a:t>
            </a:r>
          </a:p>
          <a:p>
            <a:pPr algn="ctr" fontAlgn="base"/>
            <a:endParaRPr lang="en-US" dirty="0" smtClean="0"/>
          </a:p>
          <a:p>
            <a:pPr fontAlgn="base"/>
            <a:r>
              <a:rPr lang="en-US" dirty="0" smtClean="0"/>
              <a:t>Where </a:t>
            </a:r>
            <a:r>
              <a:rPr lang="en-US" dirty="0" smtClean="0"/>
              <a:t>the mind is without fear and the head is held high</a:t>
            </a:r>
            <a:r>
              <a:rPr lang="en-US" dirty="0" smtClean="0"/>
              <a:t>;</a:t>
            </a:r>
            <a:endParaRPr lang="en-US" dirty="0" smtClean="0"/>
          </a:p>
          <a:p>
            <a:pPr fontAlgn="base"/>
            <a:r>
              <a:rPr lang="en-US" dirty="0" smtClean="0"/>
              <a:t>   Where knowledge is free</a:t>
            </a:r>
            <a:r>
              <a:rPr lang="en-US" dirty="0" smtClean="0"/>
              <a:t>;</a:t>
            </a:r>
            <a:endParaRPr lang="en-US" dirty="0" smtClean="0"/>
          </a:p>
          <a:p>
            <a:pPr fontAlgn="base"/>
            <a:r>
              <a:rPr lang="en-US" dirty="0" smtClean="0"/>
              <a:t>   Where the world has not been broken up into fragments by narrow domestic walls</a:t>
            </a:r>
            <a:r>
              <a:rPr lang="en-US" dirty="0" smtClean="0"/>
              <a:t>;</a:t>
            </a:r>
            <a:endParaRPr lang="en-US" dirty="0" smtClean="0"/>
          </a:p>
          <a:p>
            <a:pPr fontAlgn="base"/>
            <a:r>
              <a:rPr lang="en-US" dirty="0" smtClean="0"/>
              <a:t>   Where words come out from the depth of truth</a:t>
            </a:r>
            <a:r>
              <a:rPr lang="en-US" dirty="0" smtClean="0"/>
              <a:t>;</a:t>
            </a:r>
            <a:endParaRPr lang="en-US" dirty="0" smtClean="0"/>
          </a:p>
          <a:p>
            <a:pPr fontAlgn="base"/>
            <a:r>
              <a:rPr lang="en-US" dirty="0" smtClean="0"/>
              <a:t>   Where tireless striving stretches its arms towards perfection</a:t>
            </a:r>
            <a:r>
              <a:rPr lang="en-US" dirty="0" smtClean="0"/>
              <a:t>;</a:t>
            </a:r>
            <a:endParaRPr lang="en-US" dirty="0" smtClean="0"/>
          </a:p>
          <a:p>
            <a:pPr fontAlgn="base"/>
            <a:r>
              <a:rPr lang="en-US" dirty="0" smtClean="0"/>
              <a:t>   Where the clear stream of reason has not lost its way into the dreary desert sand of dead habit</a:t>
            </a:r>
            <a:r>
              <a:rPr lang="en-US" dirty="0" smtClean="0"/>
              <a:t>;</a:t>
            </a:r>
            <a:endParaRPr lang="en-US" dirty="0" smtClean="0"/>
          </a:p>
          <a:p>
            <a:pPr fontAlgn="base"/>
            <a:r>
              <a:rPr lang="en-US" dirty="0" smtClean="0"/>
              <a:t>   Where the mind is led forward by thee into ever-widening thought and </a:t>
            </a:r>
            <a:r>
              <a:rPr lang="en-US" dirty="0" smtClean="0"/>
              <a:t>action</a:t>
            </a:r>
            <a:endParaRPr lang="en-US" dirty="0" smtClean="0"/>
          </a:p>
          <a:p>
            <a:pPr fontAlgn="base"/>
            <a:r>
              <a:rPr lang="en-US" dirty="0" smtClean="0"/>
              <a:t>   Into that heaven of freedom, my Father, let my country </a:t>
            </a:r>
            <a:r>
              <a:rPr lang="en-US" dirty="0" smtClean="0"/>
              <a:t>awake.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572</TotalTime>
  <Words>793</Words>
  <Application>Microsoft Office PowerPoint</Application>
  <PresentationFormat>On-screen Show (4:3)</PresentationFormat>
  <Paragraphs>42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My Vision for India</vt:lpstr>
      <vt:lpstr>Slide 2</vt:lpstr>
      <vt:lpstr>To be a Developed Country</vt:lpstr>
      <vt:lpstr>Better Political Status</vt:lpstr>
      <vt:lpstr>To Stop Discrimination</vt:lpstr>
      <vt:lpstr>Advancement of Education </vt:lpstr>
      <vt:lpstr>Technological Advancement</vt:lpstr>
      <vt:lpstr>Slide 8</vt:lpstr>
      <vt:lpstr>Slide 9</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dc:creator>
  <cp:lastModifiedBy>jona</cp:lastModifiedBy>
  <cp:revision>59</cp:revision>
  <dcterms:created xsi:type="dcterms:W3CDTF">2021-03-23T14:14:02Z</dcterms:created>
  <dcterms:modified xsi:type="dcterms:W3CDTF">2021-03-25T18:54:54Z</dcterms:modified>
</cp:coreProperties>
</file>